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Lst>
  <p:sldSz cx="10693400" cy="7556500"/>
  <p:notesSz cx="6858000" cy="9144000"/>
  <p:embeddedFontLst>
    <p:embeddedFont>
      <p:font typeface="Calibri (MS) Bold Italics" panose="020B0604020202020204" charset="0"/>
      <p:regular r:id="rId4"/>
    </p:embeddedFont>
    <p:embeddedFont>
      <p:font typeface="Calibri (MS) Italics" panose="020B0604020202020204" charset="0"/>
      <p:regular r:id="rId5"/>
    </p:embeddedFont>
    <p:embeddedFont>
      <p:font typeface="Calibri (MS)" panose="020B0604020202020204" charset="0"/>
      <p:regular r:id="rId6"/>
    </p:embeddedFont>
    <p:embeddedFont>
      <p:font typeface="Calibri Light" panose="020F0302020204030204" pitchFamily="34" charset="0"/>
      <p:regular r:id="rId7"/>
      <p:italic r:id="rId8"/>
    </p:embeddedFont>
    <p:embeddedFont>
      <p:font typeface="Calibri" panose="020F0502020204030204" pitchFamily="34" charset="0"/>
      <p:regular r:id="rId9"/>
      <p:bold r:id="rId10"/>
      <p:italic r:id="rId11"/>
      <p:boldItalic r:id="rId12"/>
    </p:embeddedFont>
    <p:embeddedFont>
      <p:font typeface="Calibri (MS) Bold" panose="020B0604020202020204" charset="0"/>
      <p:regular r:id="rId1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72" d="100"/>
          <a:sy n="72" d="100"/>
        </p:scale>
        <p:origin x="1339" y="67"/>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5.fntdata"/><Relationship Id="rId13" Type="http://schemas.openxmlformats.org/officeDocument/2006/relationships/font" Target="fonts/font10.fntdata"/><Relationship Id="rId3" Type="http://schemas.openxmlformats.org/officeDocument/2006/relationships/slide" Target="slides/slide2.xml"/><Relationship Id="rId7" Type="http://schemas.openxmlformats.org/officeDocument/2006/relationships/font" Target="fonts/font4.fntdata"/><Relationship Id="rId12" Type="http://schemas.openxmlformats.org/officeDocument/2006/relationships/font" Target="fonts/font9.fntdata"/><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font" Target="fonts/font3.fntdata"/><Relationship Id="rId11" Type="http://schemas.openxmlformats.org/officeDocument/2006/relationships/font" Target="fonts/font8.fntdata"/><Relationship Id="rId5" Type="http://schemas.openxmlformats.org/officeDocument/2006/relationships/font" Target="fonts/font2.fntdata"/><Relationship Id="rId15" Type="http://schemas.openxmlformats.org/officeDocument/2006/relationships/viewProps" Target="viewProps.xml"/><Relationship Id="rId10" Type="http://schemas.openxmlformats.org/officeDocument/2006/relationships/font" Target="fonts/font7.fntdata"/><Relationship Id="rId4" Type="http://schemas.openxmlformats.org/officeDocument/2006/relationships/font" Target="fonts/font1.fntdata"/><Relationship Id="rId9" Type="http://schemas.openxmlformats.org/officeDocument/2006/relationships/font" Target="fonts/font6.fntdata"/><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9/21/2026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9/21/2026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9/21/2026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9/21/2026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‹Nr.›</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hyperlink" Target="https://arbeitsmedizin.umg.eu"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7.xml"/><Relationship Id="rId4" Type="http://schemas.openxmlformats.org/officeDocument/2006/relationships/image" Target="../media/image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441700" y="-184149"/>
            <a:ext cx="3657599" cy="7848599"/>
            <a:chOff x="0" y="0"/>
            <a:chExt cx="1175373" cy="2862530"/>
          </a:xfrm>
        </p:grpSpPr>
        <p:sp>
          <p:nvSpPr>
            <p:cNvPr id="3" name="Freeform 3"/>
            <p:cNvSpPr/>
            <p:nvPr/>
          </p:nvSpPr>
          <p:spPr>
            <a:xfrm>
              <a:off x="0" y="0"/>
              <a:ext cx="1175373" cy="2862530"/>
            </a:xfrm>
            <a:custGeom>
              <a:avLst/>
              <a:gdLst/>
              <a:ahLst/>
              <a:cxnLst/>
              <a:rect l="l" t="t" r="r" b="b"/>
              <a:pathLst>
                <a:path w="1175373" h="2862530">
                  <a:moveTo>
                    <a:pt x="0" y="0"/>
                  </a:moveTo>
                  <a:lnTo>
                    <a:pt x="1175373" y="0"/>
                  </a:lnTo>
                  <a:lnTo>
                    <a:pt x="1175373" y="2862530"/>
                  </a:lnTo>
                  <a:lnTo>
                    <a:pt x="0" y="2862530"/>
                  </a:lnTo>
                  <a:close/>
                </a:path>
              </a:pathLst>
            </a:custGeom>
            <a:solidFill>
              <a:srgbClr val="203151"/>
            </a:solidFill>
          </p:spPr>
        </p:sp>
        <p:sp>
          <p:nvSpPr>
            <p:cNvPr id="4" name="TextBox 4"/>
            <p:cNvSpPr txBox="1"/>
            <p:nvPr/>
          </p:nvSpPr>
          <p:spPr>
            <a:xfrm>
              <a:off x="0" y="-38100"/>
              <a:ext cx="1175373" cy="2900630"/>
            </a:xfrm>
            <a:prstGeom prst="rect">
              <a:avLst/>
            </a:prstGeom>
          </p:spPr>
          <p:txBody>
            <a:bodyPr lIns="49412" tIns="49412" rIns="49412" bIns="49412" rtlCol="0" anchor="ctr"/>
            <a:lstStyle/>
            <a:p>
              <a:pPr algn="l">
                <a:lnSpc>
                  <a:spcPts val="1679"/>
                </a:lnSpc>
              </a:pPr>
              <a:endParaRPr/>
            </a:p>
          </p:txBody>
        </p:sp>
      </p:grpSp>
      <p:sp>
        <p:nvSpPr>
          <p:cNvPr id="5" name="AutoShape 5"/>
          <p:cNvSpPr/>
          <p:nvPr/>
        </p:nvSpPr>
        <p:spPr>
          <a:xfrm>
            <a:off x="785120" y="1965447"/>
            <a:ext cx="1629059" cy="0"/>
          </a:xfrm>
          <a:prstGeom prst="line">
            <a:avLst/>
          </a:prstGeom>
          <a:ln w="28575" cap="flat">
            <a:solidFill>
              <a:srgbClr val="F1A400"/>
            </a:solidFill>
            <a:prstDash val="solid"/>
            <a:headEnd type="none" w="sm" len="sm"/>
            <a:tailEnd type="none" w="sm" len="sm"/>
          </a:ln>
        </p:spPr>
      </p:sp>
      <p:sp>
        <p:nvSpPr>
          <p:cNvPr id="6" name="AutoShape 6"/>
          <p:cNvSpPr/>
          <p:nvPr/>
        </p:nvSpPr>
        <p:spPr>
          <a:xfrm>
            <a:off x="8231611" y="5302250"/>
            <a:ext cx="1629059" cy="0"/>
          </a:xfrm>
          <a:prstGeom prst="line">
            <a:avLst/>
          </a:prstGeom>
          <a:ln w="28575" cap="flat">
            <a:solidFill>
              <a:srgbClr val="F1A400"/>
            </a:solidFill>
            <a:prstDash val="solid"/>
            <a:headEnd type="none" w="sm" len="sm"/>
            <a:tailEnd type="none" w="sm" len="sm"/>
          </a:ln>
        </p:spPr>
      </p:sp>
      <p:sp>
        <p:nvSpPr>
          <p:cNvPr id="7" name="AutoShape 7"/>
          <p:cNvSpPr/>
          <p:nvPr/>
        </p:nvSpPr>
        <p:spPr>
          <a:xfrm>
            <a:off x="8231611" y="6140450"/>
            <a:ext cx="1629059" cy="0"/>
          </a:xfrm>
          <a:prstGeom prst="line">
            <a:avLst/>
          </a:prstGeom>
          <a:ln w="28575" cap="flat">
            <a:solidFill>
              <a:srgbClr val="F1A400"/>
            </a:solidFill>
            <a:prstDash val="solid"/>
            <a:headEnd type="none" w="sm" len="sm"/>
            <a:tailEnd type="none" w="sm" len="sm"/>
          </a:ln>
        </p:spPr>
      </p:sp>
      <p:grpSp>
        <p:nvGrpSpPr>
          <p:cNvPr id="8" name="Group 8"/>
          <p:cNvGrpSpPr/>
          <p:nvPr/>
        </p:nvGrpSpPr>
        <p:grpSpPr>
          <a:xfrm>
            <a:off x="7411976" y="2266344"/>
            <a:ext cx="2916000" cy="2052000"/>
            <a:chOff x="0" y="0"/>
            <a:chExt cx="3995489" cy="2875423"/>
          </a:xfrm>
        </p:grpSpPr>
        <p:pic>
          <p:nvPicPr>
            <p:cNvPr id="9" name="Picture 9"/>
            <p:cNvPicPr>
              <a:picLocks noChangeAspect="1"/>
            </p:cNvPicPr>
            <p:nvPr/>
          </p:nvPicPr>
          <p:blipFill>
            <a:blip r:embed="rId2"/>
            <a:srcRect l="21838"/>
            <a:stretch>
              <a:fillRect/>
            </a:stretch>
          </p:blipFill>
          <p:spPr>
            <a:xfrm>
              <a:off x="0" y="0"/>
              <a:ext cx="3995489" cy="2875423"/>
            </a:xfrm>
            <a:prstGeom prst="rect">
              <a:avLst/>
            </a:prstGeom>
          </p:spPr>
        </p:pic>
      </p:grpSp>
      <p:sp>
        <p:nvSpPr>
          <p:cNvPr id="10" name="AutoShape 10"/>
          <p:cNvSpPr/>
          <p:nvPr/>
        </p:nvSpPr>
        <p:spPr>
          <a:xfrm>
            <a:off x="4132810" y="4538732"/>
            <a:ext cx="2052090" cy="1518"/>
          </a:xfrm>
          <a:prstGeom prst="line">
            <a:avLst/>
          </a:prstGeom>
          <a:ln w="28575" cap="flat">
            <a:solidFill>
              <a:srgbClr val="F1A400"/>
            </a:solidFill>
            <a:prstDash val="solid"/>
            <a:headEnd type="none" w="sm" len="sm"/>
            <a:tailEnd type="none" w="sm" len="sm"/>
          </a:ln>
        </p:spPr>
      </p:sp>
      <p:sp>
        <p:nvSpPr>
          <p:cNvPr id="11" name="Freeform 11"/>
          <p:cNvSpPr/>
          <p:nvPr/>
        </p:nvSpPr>
        <p:spPr>
          <a:xfrm>
            <a:off x="7569591" y="390855"/>
            <a:ext cx="2600772" cy="325670"/>
          </a:xfrm>
          <a:custGeom>
            <a:avLst/>
            <a:gdLst/>
            <a:ahLst/>
            <a:cxnLst/>
            <a:rect l="l" t="t" r="r" b="b"/>
            <a:pathLst>
              <a:path w="2600772" h="325670">
                <a:moveTo>
                  <a:pt x="0" y="0"/>
                </a:moveTo>
                <a:lnTo>
                  <a:pt x="2600772" y="0"/>
                </a:lnTo>
                <a:lnTo>
                  <a:pt x="2600772" y="325670"/>
                </a:lnTo>
                <a:lnTo>
                  <a:pt x="0" y="325670"/>
                </a:lnTo>
                <a:lnTo>
                  <a:pt x="0" y="0"/>
                </a:lnTo>
                <a:close/>
              </a:path>
            </a:pathLst>
          </a:custGeom>
          <a:blipFill>
            <a:blip r:embed="rId3"/>
            <a:stretch>
              <a:fillRect/>
            </a:stretch>
          </a:blipFill>
        </p:spPr>
      </p:sp>
      <p:sp>
        <p:nvSpPr>
          <p:cNvPr id="12" name="TextBox 12"/>
          <p:cNvSpPr txBox="1"/>
          <p:nvPr/>
        </p:nvSpPr>
        <p:spPr>
          <a:xfrm>
            <a:off x="7310339" y="1327525"/>
            <a:ext cx="3217961" cy="714375"/>
          </a:xfrm>
          <a:prstGeom prst="rect">
            <a:avLst/>
          </a:prstGeom>
        </p:spPr>
        <p:txBody>
          <a:bodyPr lIns="0" tIns="0" rIns="0" bIns="0" rtlCol="0" anchor="t">
            <a:spAutoFit/>
          </a:bodyPr>
          <a:lstStyle/>
          <a:p>
            <a:pPr algn="l">
              <a:lnSpc>
                <a:spcPts val="2639"/>
              </a:lnSpc>
            </a:pPr>
            <a:r>
              <a:rPr lang="en-US" sz="2199" b="1" spc="10" dirty="0">
                <a:solidFill>
                  <a:srgbClr val="203151"/>
                </a:solidFill>
                <a:latin typeface="Calibri (MS) Bold"/>
                <a:ea typeface="Calibri (MS) Bold"/>
                <a:cs typeface="Calibri (MS) Bold"/>
                <a:sym typeface="Calibri (MS) Bold"/>
              </a:rPr>
              <a:t>INNOVATIONSSYMPOSIUM </a:t>
            </a:r>
          </a:p>
          <a:p>
            <a:pPr algn="l">
              <a:lnSpc>
                <a:spcPts val="2639"/>
              </a:lnSpc>
            </a:pPr>
            <a:r>
              <a:rPr lang="en-US" sz="2199" b="1" spc="10" dirty="0">
                <a:solidFill>
                  <a:srgbClr val="203151"/>
                </a:solidFill>
                <a:latin typeface="Calibri (MS) Bold"/>
                <a:ea typeface="Calibri (MS) Bold"/>
                <a:cs typeface="Calibri (MS) Bold"/>
                <a:sym typeface="Calibri (MS) Bold"/>
              </a:rPr>
              <a:t>2026</a:t>
            </a:r>
          </a:p>
        </p:txBody>
      </p:sp>
      <p:sp>
        <p:nvSpPr>
          <p:cNvPr id="13" name="TextBox 13"/>
          <p:cNvSpPr txBox="1"/>
          <p:nvPr/>
        </p:nvSpPr>
        <p:spPr>
          <a:xfrm>
            <a:off x="8227794" y="4653624"/>
            <a:ext cx="1632876" cy="496226"/>
          </a:xfrm>
          <a:prstGeom prst="rect">
            <a:avLst/>
          </a:prstGeom>
        </p:spPr>
        <p:txBody>
          <a:bodyPr lIns="0" tIns="0" rIns="0" bIns="0" rtlCol="0" anchor="t">
            <a:spAutoFit/>
          </a:bodyPr>
          <a:lstStyle/>
          <a:p>
            <a:pPr algn="l">
              <a:lnSpc>
                <a:spcPts val="1960"/>
              </a:lnSpc>
            </a:pPr>
            <a:r>
              <a:rPr lang="en-US" sz="1400" b="1" spc="7" dirty="0">
                <a:solidFill>
                  <a:srgbClr val="203151"/>
                </a:solidFill>
                <a:latin typeface="Calibri (MS) Bold"/>
                <a:ea typeface="Calibri (MS) Bold"/>
                <a:cs typeface="Calibri (MS) Bold"/>
                <a:sym typeface="Calibri (MS) Bold"/>
              </a:rPr>
              <a:t>“AI meets Prevention and Health Sciences”</a:t>
            </a:r>
          </a:p>
        </p:txBody>
      </p:sp>
      <p:sp>
        <p:nvSpPr>
          <p:cNvPr id="14" name="TextBox 14"/>
          <p:cNvSpPr txBox="1"/>
          <p:nvPr/>
        </p:nvSpPr>
        <p:spPr>
          <a:xfrm>
            <a:off x="8231611" y="6327947"/>
            <a:ext cx="1621324" cy="436017"/>
          </a:xfrm>
          <a:prstGeom prst="rect">
            <a:avLst/>
          </a:prstGeom>
        </p:spPr>
        <p:txBody>
          <a:bodyPr lIns="0" tIns="0" rIns="0" bIns="0" rtlCol="0" anchor="t">
            <a:spAutoFit/>
          </a:bodyPr>
          <a:lstStyle/>
          <a:p>
            <a:pPr algn="l">
              <a:lnSpc>
                <a:spcPts val="1679"/>
              </a:lnSpc>
            </a:pPr>
            <a:r>
              <a:rPr lang="en-US" sz="1199" b="1" spc="5" dirty="0">
                <a:solidFill>
                  <a:srgbClr val="203151"/>
                </a:solidFill>
                <a:latin typeface="Calibri (MS) Bold"/>
                <a:ea typeface="Calibri (MS) Bold"/>
                <a:cs typeface="Calibri (MS) Bold"/>
                <a:sym typeface="Calibri (MS) Bold"/>
              </a:rPr>
              <a:t>02. </a:t>
            </a:r>
            <a:r>
              <a:rPr lang="en-US" sz="1199" b="1" spc="5" dirty="0" err="1">
                <a:solidFill>
                  <a:srgbClr val="203151"/>
                </a:solidFill>
                <a:latin typeface="Calibri (MS) Bold"/>
                <a:ea typeface="Calibri (MS) Bold"/>
                <a:cs typeface="Calibri (MS) Bold"/>
                <a:sym typeface="Calibri (MS) Bold"/>
              </a:rPr>
              <a:t>Oktober</a:t>
            </a:r>
            <a:r>
              <a:rPr lang="en-US" sz="1199" b="1" spc="5" dirty="0">
                <a:solidFill>
                  <a:srgbClr val="203151"/>
                </a:solidFill>
                <a:latin typeface="Calibri (MS) Bold"/>
                <a:ea typeface="Calibri (MS) Bold"/>
                <a:cs typeface="Calibri (MS) Bold"/>
                <a:sym typeface="Calibri (MS) Bold"/>
              </a:rPr>
              <a:t> </a:t>
            </a:r>
            <a:r>
              <a:rPr lang="en-US" sz="1199" b="1" spc="5" dirty="0" smtClean="0">
                <a:solidFill>
                  <a:srgbClr val="203151"/>
                </a:solidFill>
                <a:latin typeface="Calibri (MS) Bold"/>
                <a:ea typeface="Calibri (MS) Bold"/>
                <a:cs typeface="Calibri (MS) Bold"/>
                <a:sym typeface="Calibri (MS) Bold"/>
              </a:rPr>
              <a:t>2026</a:t>
            </a:r>
          </a:p>
          <a:p>
            <a:pPr algn="l">
              <a:lnSpc>
                <a:spcPts val="1679"/>
              </a:lnSpc>
            </a:pPr>
            <a:r>
              <a:rPr lang="en-US" sz="1199" b="1" spc="5" dirty="0" smtClean="0">
                <a:solidFill>
                  <a:srgbClr val="203151"/>
                </a:solidFill>
                <a:latin typeface="Calibri (MS) Bold"/>
                <a:ea typeface="Calibri (MS) Bold"/>
                <a:cs typeface="Calibri (MS) Bold"/>
                <a:sym typeface="Calibri (MS) Bold"/>
              </a:rPr>
              <a:t>10:00 – 13:30</a:t>
            </a:r>
            <a:endParaRPr lang="en-US" sz="1199" b="1" spc="5" dirty="0">
              <a:solidFill>
                <a:srgbClr val="203151"/>
              </a:solidFill>
              <a:latin typeface="Calibri (MS) Bold"/>
              <a:ea typeface="Calibri (MS) Bold"/>
              <a:cs typeface="Calibri (MS) Bold"/>
              <a:sym typeface="Calibri (MS) Bold"/>
            </a:endParaRPr>
          </a:p>
        </p:txBody>
      </p:sp>
      <p:sp>
        <p:nvSpPr>
          <p:cNvPr id="15" name="TextBox 15"/>
          <p:cNvSpPr txBox="1"/>
          <p:nvPr/>
        </p:nvSpPr>
        <p:spPr>
          <a:xfrm>
            <a:off x="774326" y="1289425"/>
            <a:ext cx="1639853" cy="420370"/>
          </a:xfrm>
          <a:prstGeom prst="rect">
            <a:avLst/>
          </a:prstGeom>
        </p:spPr>
        <p:txBody>
          <a:bodyPr lIns="0" tIns="0" rIns="0" bIns="0" rtlCol="0" anchor="t">
            <a:spAutoFit/>
          </a:bodyPr>
          <a:lstStyle/>
          <a:p>
            <a:pPr algn="l">
              <a:lnSpc>
                <a:spcPts val="3079"/>
              </a:lnSpc>
            </a:pPr>
            <a:r>
              <a:rPr lang="en-US" sz="2199" b="1" spc="10">
                <a:solidFill>
                  <a:srgbClr val="203151"/>
                </a:solidFill>
                <a:latin typeface="Calibri (MS) Bold"/>
                <a:ea typeface="Calibri (MS) Bold"/>
                <a:cs typeface="Calibri (MS) Bold"/>
                <a:sym typeface="Calibri (MS) Bold"/>
              </a:rPr>
              <a:t>ÜBER UNS</a:t>
            </a:r>
          </a:p>
        </p:txBody>
      </p:sp>
      <p:sp>
        <p:nvSpPr>
          <p:cNvPr id="17" name="TextBox 17"/>
          <p:cNvSpPr txBox="1"/>
          <p:nvPr/>
        </p:nvSpPr>
        <p:spPr>
          <a:xfrm>
            <a:off x="4132810" y="2616384"/>
            <a:ext cx="2426381" cy="1744067"/>
          </a:xfrm>
          <a:prstGeom prst="rect">
            <a:avLst/>
          </a:prstGeom>
        </p:spPr>
        <p:txBody>
          <a:bodyPr lIns="0" tIns="0" rIns="0" bIns="0" rtlCol="0" anchor="t">
            <a:spAutoFit/>
          </a:bodyPr>
          <a:lstStyle/>
          <a:p>
            <a:pPr algn="l">
              <a:lnSpc>
                <a:spcPts val="1679"/>
              </a:lnSpc>
            </a:pPr>
            <a:r>
              <a:rPr lang="en-US" sz="1200" spc="6" dirty="0">
                <a:solidFill>
                  <a:srgbClr val="FFFFFF"/>
                </a:solidFill>
                <a:latin typeface="Calibri (MS)"/>
                <a:ea typeface="Calibri (MS)"/>
                <a:cs typeface="Calibri (MS)"/>
                <a:sym typeface="Calibri (MS)"/>
              </a:rPr>
              <a:t>UNIVERSITÄTSMEDIZIN GÖTTINGEN </a:t>
            </a:r>
          </a:p>
          <a:p>
            <a:pPr algn="l">
              <a:lnSpc>
                <a:spcPts val="1679"/>
              </a:lnSpc>
            </a:pPr>
            <a:r>
              <a:rPr lang="en-US" sz="1200" spc="6" dirty="0">
                <a:solidFill>
                  <a:srgbClr val="FFFFFF"/>
                </a:solidFill>
                <a:latin typeface="Calibri (MS)"/>
                <a:ea typeface="Calibri (MS)"/>
                <a:cs typeface="Calibri (MS)"/>
                <a:sym typeface="Calibri (MS)"/>
              </a:rPr>
              <a:t>GEORG-AUGUST-UNIVERSITÄT</a:t>
            </a:r>
          </a:p>
          <a:p>
            <a:pPr algn="l">
              <a:lnSpc>
                <a:spcPts val="1679"/>
              </a:lnSpc>
            </a:pPr>
            <a:endParaRPr lang="en-US" sz="1200" spc="6" dirty="0">
              <a:solidFill>
                <a:srgbClr val="FFFFFF"/>
              </a:solidFill>
              <a:latin typeface="Calibri (MS)"/>
              <a:ea typeface="Calibri (MS)"/>
              <a:cs typeface="Calibri (MS)"/>
              <a:sym typeface="Calibri (MS)"/>
            </a:endParaRPr>
          </a:p>
          <a:p>
            <a:pPr algn="l">
              <a:lnSpc>
                <a:spcPts val="1679"/>
              </a:lnSpc>
              <a:spcBef>
                <a:spcPct val="0"/>
              </a:spcBef>
            </a:pPr>
            <a:r>
              <a:rPr lang="en-US" sz="1200" b="1" i="1" spc="6" dirty="0">
                <a:solidFill>
                  <a:srgbClr val="FFFFFF"/>
                </a:solidFill>
                <a:latin typeface="Calibri (MS)" panose="020B0604020202020204" charset="0"/>
                <a:ea typeface="Calibri (MS) Bold Italics"/>
                <a:cs typeface="Calibri (MS)" panose="020B0604020202020204" charset="0"/>
                <a:sym typeface="Calibri (MS) Bold Italics"/>
              </a:rPr>
              <a:t>I</a:t>
            </a:r>
            <a:r>
              <a:rPr lang="en-US" sz="1200" i="1" spc="6" dirty="0">
                <a:solidFill>
                  <a:srgbClr val="FFFFFF"/>
                </a:solidFill>
                <a:latin typeface="Calibri (MS)" panose="020B0604020202020204" charset="0"/>
                <a:ea typeface="Calibri (MS) Italics"/>
                <a:cs typeface="Calibri (MS)" panose="020B0604020202020204" charset="0"/>
                <a:sym typeface="Calibri (MS) Italics"/>
              </a:rPr>
              <a:t>nstitut und </a:t>
            </a:r>
            <a:r>
              <a:rPr lang="en-US" sz="1200" i="1" spc="6" dirty="0" err="1">
                <a:solidFill>
                  <a:srgbClr val="FFFFFF"/>
                </a:solidFill>
                <a:latin typeface="Calibri (MS)" panose="020B0604020202020204" charset="0"/>
                <a:ea typeface="Calibri (MS) Italics"/>
                <a:cs typeface="Calibri (MS)" panose="020B0604020202020204" charset="0"/>
                <a:sym typeface="Calibri (MS) Italics"/>
              </a:rPr>
              <a:t>für</a:t>
            </a:r>
            <a:r>
              <a:rPr lang="en-US" sz="1200" i="1" spc="6" dirty="0">
                <a:solidFill>
                  <a:srgbClr val="FFFFFF"/>
                </a:solidFill>
                <a:latin typeface="Calibri (MS)" panose="020B0604020202020204" charset="0"/>
                <a:ea typeface="Calibri (MS) Italics"/>
                <a:cs typeface="Calibri (MS)" panose="020B0604020202020204" charset="0"/>
                <a:sym typeface="Calibri (MS) Italics"/>
              </a:rPr>
              <a:t> </a:t>
            </a:r>
            <a:r>
              <a:rPr lang="en-US" sz="1200" i="1" spc="6" dirty="0" err="1">
                <a:solidFill>
                  <a:srgbClr val="FFFFFF"/>
                </a:solidFill>
                <a:latin typeface="Calibri (MS)" panose="020B0604020202020204" charset="0"/>
                <a:ea typeface="Calibri (MS) Italics"/>
                <a:cs typeface="Calibri (MS)" panose="020B0604020202020204" charset="0"/>
                <a:sym typeface="Calibri (MS) Italics"/>
              </a:rPr>
              <a:t>Arbeits</a:t>
            </a:r>
            <a:r>
              <a:rPr lang="en-US" sz="1200" i="1" spc="6" dirty="0">
                <a:solidFill>
                  <a:srgbClr val="FFFFFF"/>
                </a:solidFill>
                <a:latin typeface="Calibri (MS)" panose="020B0604020202020204" charset="0"/>
                <a:ea typeface="Calibri (MS) Italics"/>
                <a:cs typeface="Calibri (MS)" panose="020B0604020202020204" charset="0"/>
                <a:sym typeface="Calibri (MS) Italics"/>
              </a:rPr>
              <a:t>-, </a:t>
            </a:r>
            <a:r>
              <a:rPr lang="en-US" sz="1200" i="1" spc="6" dirty="0" err="1">
                <a:solidFill>
                  <a:srgbClr val="FFFFFF"/>
                </a:solidFill>
                <a:latin typeface="Calibri (MS)" panose="020B0604020202020204" charset="0"/>
                <a:ea typeface="Calibri (MS) Italics"/>
                <a:cs typeface="Calibri (MS)" panose="020B0604020202020204" charset="0"/>
                <a:sym typeface="Calibri (MS) Italics"/>
              </a:rPr>
              <a:t>Sozial</a:t>
            </a:r>
            <a:r>
              <a:rPr lang="en-US" sz="1200" i="1" spc="6" dirty="0">
                <a:solidFill>
                  <a:srgbClr val="FFFFFF"/>
                </a:solidFill>
                <a:latin typeface="Calibri (MS)" panose="020B0604020202020204" charset="0"/>
                <a:ea typeface="Calibri (MS) Italics"/>
                <a:cs typeface="Calibri (MS)" panose="020B0604020202020204" charset="0"/>
                <a:sym typeface="Calibri (MS) Italics"/>
              </a:rPr>
              <a:t>- und </a:t>
            </a:r>
            <a:r>
              <a:rPr lang="en-US" sz="1200" i="1" spc="6" dirty="0" err="1">
                <a:solidFill>
                  <a:srgbClr val="FFFFFF"/>
                </a:solidFill>
                <a:latin typeface="Calibri (MS)" panose="020B0604020202020204" charset="0"/>
                <a:ea typeface="Calibri (MS) Italics"/>
                <a:cs typeface="Calibri (MS)" panose="020B0604020202020204" charset="0"/>
                <a:sym typeface="Calibri (MS) Italics"/>
              </a:rPr>
              <a:t>Präventivmedizin</a:t>
            </a:r>
            <a:endParaRPr lang="en-US" sz="1200" i="1" spc="6" dirty="0">
              <a:solidFill>
                <a:srgbClr val="FFFFFF"/>
              </a:solidFill>
              <a:latin typeface="Calibri (MS)" panose="020B0604020202020204" charset="0"/>
              <a:ea typeface="Calibri (MS) Italics"/>
              <a:cs typeface="Calibri (MS)" panose="020B0604020202020204" charset="0"/>
              <a:sym typeface="Calibri (MS) Italics"/>
            </a:endParaRPr>
          </a:p>
          <a:p>
            <a:pPr algn="l">
              <a:lnSpc>
                <a:spcPts val="1679"/>
              </a:lnSpc>
              <a:spcBef>
                <a:spcPct val="0"/>
              </a:spcBef>
            </a:pPr>
            <a:r>
              <a:rPr lang="en-US" sz="1200" i="1" spc="6" dirty="0" err="1">
                <a:solidFill>
                  <a:srgbClr val="FFFFFF"/>
                </a:solidFill>
                <a:latin typeface="Calibri (MS)" panose="020B0604020202020204" charset="0"/>
                <a:ea typeface="Calibri (MS) Italics"/>
                <a:cs typeface="Calibri (MS)" panose="020B0604020202020204" charset="0"/>
                <a:sym typeface="Calibri (MS) Italics"/>
              </a:rPr>
              <a:t>Waldweg</a:t>
            </a:r>
            <a:r>
              <a:rPr lang="en-US" sz="1200" i="1" spc="6" dirty="0">
                <a:solidFill>
                  <a:srgbClr val="FFFFFF"/>
                </a:solidFill>
                <a:latin typeface="Calibri (MS)" panose="020B0604020202020204" charset="0"/>
                <a:ea typeface="Calibri (MS) Italics"/>
                <a:cs typeface="Calibri (MS)" panose="020B0604020202020204" charset="0"/>
                <a:sym typeface="Calibri (MS) Italics"/>
              </a:rPr>
              <a:t> 37, </a:t>
            </a:r>
            <a:r>
              <a:rPr lang="en-US" sz="1200" i="1" spc="6" dirty="0" err="1">
                <a:solidFill>
                  <a:srgbClr val="FFFFFF"/>
                </a:solidFill>
                <a:latin typeface="Calibri (MS)" panose="020B0604020202020204" charset="0"/>
                <a:ea typeface="Calibri (MS) Italics"/>
                <a:cs typeface="Calibri (MS)" panose="020B0604020202020204" charset="0"/>
                <a:sym typeface="Calibri (MS) Italics"/>
              </a:rPr>
              <a:t>Eingang</a:t>
            </a:r>
            <a:r>
              <a:rPr lang="en-US" sz="1200" i="1" spc="6" dirty="0">
                <a:solidFill>
                  <a:srgbClr val="FFFFFF"/>
                </a:solidFill>
                <a:latin typeface="Calibri (MS)" panose="020B0604020202020204" charset="0"/>
                <a:ea typeface="Calibri (MS) Italics"/>
                <a:cs typeface="Calibri (MS)" panose="020B0604020202020204" charset="0"/>
                <a:sym typeface="Calibri (MS) Italics"/>
              </a:rPr>
              <a:t> A</a:t>
            </a:r>
          </a:p>
          <a:p>
            <a:pPr algn="l">
              <a:lnSpc>
                <a:spcPts val="1679"/>
              </a:lnSpc>
              <a:spcBef>
                <a:spcPct val="0"/>
              </a:spcBef>
            </a:pPr>
            <a:r>
              <a:rPr lang="en-US" sz="1200" i="1" spc="6" dirty="0">
                <a:solidFill>
                  <a:srgbClr val="FFFFFF"/>
                </a:solidFill>
                <a:latin typeface="Calibri (MS)" panose="020B0604020202020204" charset="0"/>
                <a:ea typeface="Calibri (MS) Italics"/>
                <a:cs typeface="Calibri (MS)" panose="020B0604020202020204" charset="0"/>
                <a:sym typeface="Calibri (MS) Italics"/>
              </a:rPr>
              <a:t>37073 Göttingen</a:t>
            </a:r>
          </a:p>
          <a:p>
            <a:pPr algn="l">
              <a:lnSpc>
                <a:spcPts val="1679"/>
              </a:lnSpc>
              <a:spcBef>
                <a:spcPct val="0"/>
              </a:spcBef>
            </a:pPr>
            <a:endParaRPr lang="en-US" sz="1200" i="1" spc="6" dirty="0">
              <a:solidFill>
                <a:srgbClr val="FFFFFF"/>
              </a:solidFill>
              <a:latin typeface="Calibri (MS) Italics"/>
              <a:ea typeface="Calibri (MS) Italics"/>
              <a:cs typeface="Calibri (MS) Italics"/>
              <a:sym typeface="Calibri (MS) Italics"/>
            </a:endParaRPr>
          </a:p>
        </p:txBody>
      </p:sp>
      <p:sp>
        <p:nvSpPr>
          <p:cNvPr id="18" name="TextBox 18"/>
          <p:cNvSpPr txBox="1"/>
          <p:nvPr/>
        </p:nvSpPr>
        <p:spPr>
          <a:xfrm>
            <a:off x="4132810" y="4828495"/>
            <a:ext cx="1976934" cy="217170"/>
          </a:xfrm>
          <a:prstGeom prst="rect">
            <a:avLst/>
          </a:prstGeom>
        </p:spPr>
        <p:txBody>
          <a:bodyPr lIns="0" tIns="0" rIns="0" bIns="0" rtlCol="0" anchor="t">
            <a:spAutoFit/>
          </a:bodyPr>
          <a:lstStyle/>
          <a:p>
            <a:pPr algn="ctr">
              <a:lnSpc>
                <a:spcPts val="1679"/>
              </a:lnSpc>
              <a:spcBef>
                <a:spcPct val="0"/>
              </a:spcBef>
            </a:pPr>
            <a:r>
              <a:rPr lang="en-US" sz="1200" u="sng" spc="6">
                <a:solidFill>
                  <a:srgbClr val="FFFFFF"/>
                </a:solidFill>
                <a:latin typeface="Calibri (MS)"/>
                <a:ea typeface="Calibri (MS)"/>
                <a:cs typeface="Calibri (MS)"/>
                <a:sym typeface="Calibri (MS)"/>
                <a:hlinkClick r:id="rId4" tooltip="https://arbeitsmedizin.umg.eu"/>
              </a:rPr>
              <a:t>https://arbeitsmedizin.umg.eu/</a:t>
            </a:r>
          </a:p>
        </p:txBody>
      </p:sp>
      <p:sp>
        <p:nvSpPr>
          <p:cNvPr id="19" name="TextBox 19"/>
          <p:cNvSpPr txBox="1"/>
          <p:nvPr/>
        </p:nvSpPr>
        <p:spPr>
          <a:xfrm>
            <a:off x="8231611" y="5485130"/>
            <a:ext cx="1938752" cy="426720"/>
          </a:xfrm>
          <a:prstGeom prst="rect">
            <a:avLst/>
          </a:prstGeom>
        </p:spPr>
        <p:txBody>
          <a:bodyPr lIns="0" tIns="0" rIns="0" bIns="0" rtlCol="0" anchor="t">
            <a:spAutoFit/>
          </a:bodyPr>
          <a:lstStyle/>
          <a:p>
            <a:pPr algn="l">
              <a:lnSpc>
                <a:spcPts val="1679"/>
              </a:lnSpc>
            </a:pPr>
            <a:r>
              <a:rPr lang="en-US" sz="1200" i="1" spc="6" dirty="0">
                <a:solidFill>
                  <a:srgbClr val="203151"/>
                </a:solidFill>
                <a:latin typeface="Calibri (MS) Italics"/>
                <a:ea typeface="Calibri (MS) Italics"/>
                <a:cs typeface="Calibri (MS) Italics"/>
                <a:sym typeface="Calibri (MS) Italics"/>
              </a:rPr>
              <a:t>Institut und </a:t>
            </a:r>
            <a:r>
              <a:rPr lang="en-US" sz="1200" i="1" spc="6" dirty="0" err="1">
                <a:solidFill>
                  <a:srgbClr val="203151"/>
                </a:solidFill>
                <a:latin typeface="Calibri (MS) Italics"/>
                <a:ea typeface="Calibri (MS) Italics"/>
                <a:cs typeface="Calibri (MS) Italics"/>
                <a:sym typeface="Calibri (MS) Italics"/>
              </a:rPr>
              <a:t>für</a:t>
            </a:r>
            <a:r>
              <a:rPr lang="en-US" sz="1200" i="1" spc="6" dirty="0">
                <a:solidFill>
                  <a:srgbClr val="203151"/>
                </a:solidFill>
                <a:latin typeface="Calibri (MS) Italics"/>
                <a:ea typeface="Calibri (MS) Italics"/>
                <a:cs typeface="Calibri (MS) Italics"/>
                <a:sym typeface="Calibri (MS) Italics"/>
              </a:rPr>
              <a:t> </a:t>
            </a:r>
            <a:r>
              <a:rPr lang="en-US" sz="1200" i="1" spc="6" dirty="0" err="1">
                <a:solidFill>
                  <a:srgbClr val="203151"/>
                </a:solidFill>
                <a:latin typeface="Calibri (MS) Italics"/>
                <a:ea typeface="Calibri (MS) Italics"/>
                <a:cs typeface="Calibri (MS) Italics"/>
                <a:sym typeface="Calibri (MS) Italics"/>
              </a:rPr>
              <a:t>Arbeits</a:t>
            </a:r>
            <a:r>
              <a:rPr lang="en-US" sz="1200" i="1" spc="6" dirty="0">
                <a:solidFill>
                  <a:srgbClr val="203151"/>
                </a:solidFill>
                <a:latin typeface="Calibri (MS) Italics"/>
                <a:ea typeface="Calibri (MS) Italics"/>
                <a:cs typeface="Calibri (MS) Italics"/>
                <a:sym typeface="Calibri (MS) Italics"/>
              </a:rPr>
              <a:t>-, </a:t>
            </a:r>
            <a:r>
              <a:rPr lang="en-US" sz="1200" i="1" spc="6" dirty="0" err="1">
                <a:solidFill>
                  <a:srgbClr val="203151"/>
                </a:solidFill>
                <a:latin typeface="Calibri (MS) Italics"/>
                <a:ea typeface="Calibri (MS) Italics"/>
                <a:cs typeface="Calibri (MS) Italics"/>
                <a:sym typeface="Calibri (MS) Italics"/>
              </a:rPr>
              <a:t>Sozial</a:t>
            </a:r>
            <a:r>
              <a:rPr lang="en-US" sz="1200" i="1" spc="6" dirty="0">
                <a:solidFill>
                  <a:srgbClr val="203151"/>
                </a:solidFill>
                <a:latin typeface="Calibri (MS) Italics"/>
                <a:ea typeface="Calibri (MS) Italics"/>
                <a:cs typeface="Calibri (MS) Italics"/>
                <a:sym typeface="Calibri (MS) Italics"/>
              </a:rPr>
              <a:t>- und </a:t>
            </a:r>
            <a:r>
              <a:rPr lang="en-US" sz="1200" i="1" spc="6" dirty="0" err="1">
                <a:solidFill>
                  <a:srgbClr val="203151"/>
                </a:solidFill>
                <a:latin typeface="Calibri (MS) Italics"/>
                <a:ea typeface="Calibri (MS) Italics"/>
                <a:cs typeface="Calibri (MS) Italics"/>
                <a:sym typeface="Calibri (MS) Italics"/>
              </a:rPr>
              <a:t>Präventivmedizin</a:t>
            </a:r>
            <a:endParaRPr lang="en-US" sz="1200" i="1" spc="6" dirty="0">
              <a:solidFill>
                <a:srgbClr val="203151"/>
              </a:solidFill>
              <a:latin typeface="Calibri (MS) Italics"/>
              <a:ea typeface="Calibri (MS) Italics"/>
              <a:cs typeface="Calibri (MS) Italics"/>
              <a:sym typeface="Calibri (MS) Italics"/>
            </a:endParaRPr>
          </a:p>
        </p:txBody>
      </p:sp>
      <p:sp>
        <p:nvSpPr>
          <p:cNvPr id="20" name="Textfeld 19"/>
          <p:cNvSpPr txBox="1"/>
          <p:nvPr/>
        </p:nvSpPr>
        <p:spPr>
          <a:xfrm>
            <a:off x="4051300" y="5607050"/>
            <a:ext cx="2819400" cy="1518364"/>
          </a:xfrm>
          <a:prstGeom prst="rect">
            <a:avLst/>
          </a:prstGeom>
          <a:noFill/>
        </p:spPr>
        <p:txBody>
          <a:bodyPr wrap="square" rtlCol="0">
            <a:spAutoFit/>
          </a:bodyPr>
          <a:lstStyle/>
          <a:p>
            <a:r>
              <a:rPr lang="de-DE" sz="1200" dirty="0" smtClean="0">
                <a:solidFill>
                  <a:schemeClr val="bg1"/>
                </a:solidFill>
                <a:latin typeface="Calibri (MS)" panose="020B0604020202020204" charset="0"/>
                <a:cs typeface="Calibri (MS)" panose="020B0604020202020204" charset="0"/>
              </a:rPr>
              <a:t>VERANSTALTUNGSORT</a:t>
            </a:r>
          </a:p>
          <a:p>
            <a:endParaRPr lang="de-DE" sz="1200" dirty="0">
              <a:solidFill>
                <a:schemeClr val="bg1"/>
              </a:solidFill>
              <a:latin typeface="Calibri (MS)" panose="020B0604020202020204" charset="0"/>
              <a:cs typeface="Calibri (MS)" panose="020B0604020202020204" charset="0"/>
            </a:endParaRPr>
          </a:p>
          <a:p>
            <a:pPr>
              <a:lnSpc>
                <a:spcPts val="1700"/>
              </a:lnSpc>
            </a:pPr>
            <a:r>
              <a:rPr lang="de-DE" sz="1200" i="1" dirty="0" smtClean="0">
                <a:solidFill>
                  <a:schemeClr val="bg1"/>
                </a:solidFill>
                <a:latin typeface="Calibri (MS)" panose="020B0604020202020204" charset="0"/>
                <a:cs typeface="Calibri (MS)" panose="020B0604020202020204" charset="0"/>
              </a:rPr>
              <a:t>Universitätsmedizin </a:t>
            </a:r>
            <a:r>
              <a:rPr lang="de-DE" sz="1200" i="1" dirty="0">
                <a:solidFill>
                  <a:schemeClr val="bg1"/>
                </a:solidFill>
                <a:latin typeface="Calibri (MS)" panose="020B0604020202020204" charset="0"/>
                <a:cs typeface="Calibri (MS)" panose="020B0604020202020204" charset="0"/>
              </a:rPr>
              <a:t>Göttingen, </a:t>
            </a:r>
          </a:p>
          <a:p>
            <a:pPr>
              <a:lnSpc>
                <a:spcPts val="1700"/>
              </a:lnSpc>
            </a:pPr>
            <a:r>
              <a:rPr lang="de-DE" sz="1200" i="1" dirty="0">
                <a:solidFill>
                  <a:schemeClr val="bg1"/>
                </a:solidFill>
                <a:latin typeface="Calibri (MS)" panose="020B0604020202020204" charset="0"/>
                <a:cs typeface="Calibri (MS)" panose="020B0604020202020204" charset="0"/>
              </a:rPr>
              <a:t>Hörsaal MED 25</a:t>
            </a:r>
            <a:br>
              <a:rPr lang="de-DE" sz="1200" i="1" dirty="0">
                <a:solidFill>
                  <a:schemeClr val="bg1"/>
                </a:solidFill>
                <a:latin typeface="Calibri (MS)" panose="020B0604020202020204" charset="0"/>
                <a:cs typeface="Calibri (MS)" panose="020B0604020202020204" charset="0"/>
              </a:rPr>
            </a:br>
            <a:r>
              <a:rPr lang="de-DE" sz="1200" i="1" dirty="0">
                <a:solidFill>
                  <a:schemeClr val="bg1"/>
                </a:solidFill>
                <a:latin typeface="Calibri (MS)" panose="020B0604020202020204" charset="0"/>
                <a:cs typeface="Calibri (MS)" panose="020B0604020202020204" charset="0"/>
              </a:rPr>
              <a:t>von-Siebold-Str. 3, Eingang Kreuzbergring</a:t>
            </a:r>
            <a:endParaRPr lang="de-DE" sz="1200" i="1" dirty="0" smtClean="0">
              <a:solidFill>
                <a:schemeClr val="bg1"/>
              </a:solidFill>
              <a:latin typeface="Calibri (MS)" panose="020B0604020202020204" charset="0"/>
              <a:cs typeface="Calibri (MS)" panose="020B0604020202020204" charset="0"/>
            </a:endParaRPr>
          </a:p>
          <a:p>
            <a:pPr>
              <a:lnSpc>
                <a:spcPts val="1700"/>
              </a:lnSpc>
            </a:pPr>
            <a:r>
              <a:rPr lang="de-DE" sz="1200" i="1" dirty="0" smtClean="0">
                <a:solidFill>
                  <a:schemeClr val="bg1"/>
                </a:solidFill>
                <a:latin typeface="Calibri (MS)" panose="020B0604020202020204" charset="0"/>
                <a:cs typeface="Calibri (MS)" panose="020B0604020202020204" charset="0"/>
              </a:rPr>
              <a:t>37075 </a:t>
            </a:r>
            <a:r>
              <a:rPr lang="de-DE" sz="1200" i="1" dirty="0">
                <a:solidFill>
                  <a:schemeClr val="bg1"/>
                </a:solidFill>
                <a:latin typeface="Calibri (MS)" panose="020B0604020202020204" charset="0"/>
                <a:cs typeface="Calibri (MS)" panose="020B0604020202020204" charset="0"/>
              </a:rPr>
              <a:t>Göttingen</a:t>
            </a:r>
          </a:p>
          <a:p>
            <a:endParaRPr lang="de-DE" sz="1200" dirty="0">
              <a:solidFill>
                <a:schemeClr val="bg1"/>
              </a:solidFill>
            </a:endParaRPr>
          </a:p>
        </p:txBody>
      </p:sp>
      <p:sp>
        <p:nvSpPr>
          <p:cNvPr id="22" name="TextBox 16"/>
          <p:cNvSpPr txBox="1"/>
          <p:nvPr/>
        </p:nvSpPr>
        <p:spPr>
          <a:xfrm>
            <a:off x="785120" y="2406650"/>
            <a:ext cx="2281701" cy="4028732"/>
          </a:xfrm>
          <a:prstGeom prst="rect">
            <a:avLst/>
          </a:prstGeom>
        </p:spPr>
        <p:txBody>
          <a:bodyPr wrap="square" lIns="0" tIns="0" rIns="0" bIns="0" rtlCol="0" anchor="t">
            <a:spAutoFit/>
          </a:bodyPr>
          <a:lstStyle/>
          <a:p>
            <a:pPr>
              <a:lnSpc>
                <a:spcPts val="1540"/>
              </a:lnSpc>
            </a:pPr>
            <a:r>
              <a:rPr lang="de-DE" sz="1100" dirty="0">
                <a:latin typeface="Calibri (MS)" panose="020B0604020202020204" charset="0"/>
                <a:cs typeface="Calibri (MS)" panose="020B0604020202020204" charset="0"/>
              </a:rPr>
              <a:t>Das Institut für Arbeits-, Sozial- und Präventivmedizin der Universitätsmedizin Göttingen verbindet arbeitsmedizinische Expertise mit den Forschungsschwerpunkten Künstliche Intelligenz und Data Science. Unser Ziel: erforschen, wie Zukunftstechnologien dazu beitragen können, die Gesundheit in der Arbeitswelt nachhaltig zu fördern und frühzeitig Risiken zu erkennen.</a:t>
            </a:r>
          </a:p>
          <a:p>
            <a:pPr>
              <a:lnSpc>
                <a:spcPts val="1540"/>
              </a:lnSpc>
            </a:pPr>
            <a:endParaRPr lang="de-DE" sz="1100" dirty="0">
              <a:latin typeface="Calibri (MS)" panose="020B0604020202020204" charset="0"/>
              <a:cs typeface="Calibri (MS)" panose="020B0604020202020204" charset="0"/>
            </a:endParaRPr>
          </a:p>
          <a:p>
            <a:pPr>
              <a:lnSpc>
                <a:spcPts val="1540"/>
              </a:lnSpc>
            </a:pPr>
            <a:r>
              <a:rPr lang="de-DE" sz="1100" dirty="0">
                <a:latin typeface="Calibri (MS)" panose="020B0604020202020204" charset="0"/>
                <a:cs typeface="Calibri (MS)" panose="020B0604020202020204" charset="0"/>
              </a:rPr>
              <a:t>Dabei denken wir Forschung nicht isoliert, sondern arbeiten mit diversen Stakeholdern zusammen. Mit Standorten in Göttingen und Wolfsburg und einem breiten Netzwerk in der Forschung, Arbeitswelt und Politikberatung verbindet das Institut wissenschaftliche Exzellenz mit gesellschaftlicher Relevanz.</a:t>
            </a:r>
            <a:endParaRPr lang="en-US" sz="1100" spc="5" dirty="0">
              <a:latin typeface="Calibri (MS)"/>
              <a:ea typeface="Calibri (MS)"/>
              <a:cs typeface="Calibri (MS)"/>
              <a:sym typeface="Calibri (MS)"/>
            </a:endParaRPr>
          </a:p>
        </p:txBody>
      </p:sp>
      <p:sp>
        <p:nvSpPr>
          <p:cNvPr id="16" name="Textfeld 15"/>
          <p:cNvSpPr txBox="1"/>
          <p:nvPr/>
        </p:nvSpPr>
        <p:spPr>
          <a:xfrm>
            <a:off x="8166100" y="6978650"/>
            <a:ext cx="2071906" cy="369332"/>
          </a:xfrm>
          <a:prstGeom prst="rect">
            <a:avLst/>
          </a:prstGeom>
          <a:noFill/>
        </p:spPr>
        <p:txBody>
          <a:bodyPr wrap="square" rtlCol="0">
            <a:spAutoFit/>
          </a:bodyPr>
          <a:lstStyle/>
          <a:p>
            <a:r>
              <a:rPr lang="de-DE" sz="900" dirty="0" smtClean="0">
                <a:solidFill>
                  <a:srgbClr val="002060"/>
                </a:solidFill>
              </a:rPr>
              <a:t>Zertifiziert von der Ärztekammer Hannover mit 2 Fortbildungspunkten</a:t>
            </a:r>
            <a:endParaRPr lang="de-DE" sz="900" dirty="0">
              <a:solidFill>
                <a:srgbClr val="00206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a:xfrm>
            <a:off x="3060700" y="221097"/>
            <a:ext cx="2793668" cy="2793668"/>
            <a:chOff x="0" y="0"/>
            <a:chExt cx="6350000" cy="6349975"/>
          </a:xfrm>
        </p:grpSpPr>
        <p:sp>
          <p:nvSpPr>
            <p:cNvPr id="3" name="Freeform 3"/>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solidFill>
              <a:srgbClr val="F1A400"/>
            </a:solidFill>
          </p:spPr>
        </p:sp>
      </p:grpSp>
      <p:grpSp>
        <p:nvGrpSpPr>
          <p:cNvPr id="4" name="Group 4"/>
          <p:cNvGrpSpPr/>
          <p:nvPr/>
        </p:nvGrpSpPr>
        <p:grpSpPr>
          <a:xfrm>
            <a:off x="8599327" y="439969"/>
            <a:ext cx="1928973" cy="1585681"/>
            <a:chOff x="0" y="0"/>
            <a:chExt cx="2571964" cy="2114242"/>
          </a:xfrm>
        </p:grpSpPr>
        <p:pic>
          <p:nvPicPr>
            <p:cNvPr id="5" name="Picture 5"/>
            <p:cNvPicPr>
              <a:picLocks noChangeAspect="1"/>
            </p:cNvPicPr>
            <p:nvPr/>
          </p:nvPicPr>
          <p:blipFill>
            <a:blip r:embed="rId2"/>
            <a:srcRect l="15827" r="15827"/>
            <a:stretch>
              <a:fillRect/>
            </a:stretch>
          </p:blipFill>
          <p:spPr>
            <a:xfrm>
              <a:off x="0" y="0"/>
              <a:ext cx="2571964" cy="2114242"/>
            </a:xfrm>
            <a:prstGeom prst="rect">
              <a:avLst/>
            </a:prstGeom>
          </p:spPr>
        </p:pic>
      </p:grpSp>
      <p:grpSp>
        <p:nvGrpSpPr>
          <p:cNvPr id="6" name="Group 6"/>
          <p:cNvGrpSpPr/>
          <p:nvPr/>
        </p:nvGrpSpPr>
        <p:grpSpPr>
          <a:xfrm>
            <a:off x="8566633" y="2025650"/>
            <a:ext cx="1961667" cy="1585681"/>
            <a:chOff x="0" y="-85315"/>
            <a:chExt cx="2615557" cy="2114242"/>
          </a:xfrm>
        </p:grpSpPr>
        <p:pic>
          <p:nvPicPr>
            <p:cNvPr id="7" name="Picture 7"/>
            <p:cNvPicPr>
              <a:picLocks noChangeAspect="1"/>
            </p:cNvPicPr>
            <p:nvPr/>
          </p:nvPicPr>
          <p:blipFill>
            <a:blip r:embed="rId3"/>
            <a:srcRect l="8675" r="8675"/>
            <a:stretch>
              <a:fillRect/>
            </a:stretch>
          </p:blipFill>
          <p:spPr>
            <a:xfrm>
              <a:off x="0" y="-85315"/>
              <a:ext cx="2615557" cy="2114242"/>
            </a:xfrm>
            <a:prstGeom prst="rect">
              <a:avLst/>
            </a:prstGeom>
          </p:spPr>
        </p:pic>
      </p:grpSp>
      <p:grpSp>
        <p:nvGrpSpPr>
          <p:cNvPr id="8" name="Group 8"/>
          <p:cNvGrpSpPr/>
          <p:nvPr/>
        </p:nvGrpSpPr>
        <p:grpSpPr>
          <a:xfrm>
            <a:off x="6879788" y="1339850"/>
            <a:ext cx="1743512" cy="1587150"/>
            <a:chOff x="0" y="0"/>
            <a:chExt cx="2324683" cy="2116199"/>
          </a:xfrm>
        </p:grpSpPr>
        <p:pic>
          <p:nvPicPr>
            <p:cNvPr id="9" name="Picture 9"/>
            <p:cNvPicPr>
              <a:picLocks noChangeAspect="1"/>
            </p:cNvPicPr>
            <p:nvPr/>
          </p:nvPicPr>
          <p:blipFill>
            <a:blip r:embed="rId4"/>
            <a:srcRect l="13304" r="13304"/>
            <a:stretch>
              <a:fillRect/>
            </a:stretch>
          </p:blipFill>
          <p:spPr>
            <a:xfrm>
              <a:off x="0" y="0"/>
              <a:ext cx="2324683" cy="2116199"/>
            </a:xfrm>
            <a:prstGeom prst="rect">
              <a:avLst/>
            </a:prstGeom>
          </p:spPr>
        </p:pic>
      </p:grpSp>
      <p:sp>
        <p:nvSpPr>
          <p:cNvPr id="10" name="AutoShape 10"/>
          <p:cNvSpPr/>
          <p:nvPr/>
        </p:nvSpPr>
        <p:spPr>
          <a:xfrm>
            <a:off x="7688863" y="4475276"/>
            <a:ext cx="1629059" cy="0"/>
          </a:xfrm>
          <a:prstGeom prst="line">
            <a:avLst/>
          </a:prstGeom>
          <a:ln w="28575" cap="flat">
            <a:solidFill>
              <a:srgbClr val="F1A400"/>
            </a:solidFill>
            <a:prstDash val="solid"/>
            <a:headEnd type="none" w="sm" len="sm"/>
            <a:tailEnd type="none" w="sm" len="sm"/>
          </a:ln>
        </p:spPr>
      </p:sp>
      <p:sp>
        <p:nvSpPr>
          <p:cNvPr id="11" name="AutoShape 11"/>
          <p:cNvSpPr/>
          <p:nvPr/>
        </p:nvSpPr>
        <p:spPr>
          <a:xfrm>
            <a:off x="4127500" y="4483594"/>
            <a:ext cx="1629059" cy="0"/>
          </a:xfrm>
          <a:prstGeom prst="line">
            <a:avLst/>
          </a:prstGeom>
          <a:ln w="28575" cap="flat">
            <a:solidFill>
              <a:srgbClr val="F1A400"/>
            </a:solidFill>
            <a:prstDash val="solid"/>
            <a:headEnd type="none" w="sm" len="sm"/>
            <a:tailEnd type="none" w="sm" len="sm"/>
          </a:ln>
        </p:spPr>
      </p:sp>
      <p:sp>
        <p:nvSpPr>
          <p:cNvPr id="12" name="TextBox 12"/>
          <p:cNvSpPr txBox="1"/>
          <p:nvPr/>
        </p:nvSpPr>
        <p:spPr>
          <a:xfrm>
            <a:off x="546100" y="425450"/>
            <a:ext cx="1621324" cy="241797"/>
          </a:xfrm>
          <a:prstGeom prst="rect">
            <a:avLst/>
          </a:prstGeom>
        </p:spPr>
        <p:txBody>
          <a:bodyPr lIns="0" tIns="0" rIns="0" bIns="0" rtlCol="0" anchor="t">
            <a:spAutoFit/>
          </a:bodyPr>
          <a:lstStyle/>
          <a:p>
            <a:pPr algn="l">
              <a:lnSpc>
                <a:spcPts val="2042"/>
              </a:lnSpc>
            </a:pPr>
            <a:r>
              <a:rPr lang="en-US" sz="1459" b="1" spc="7" dirty="0">
                <a:solidFill>
                  <a:srgbClr val="203151"/>
                </a:solidFill>
                <a:latin typeface="Calibri (MS) Bold"/>
                <a:ea typeface="Calibri (MS) Bold"/>
                <a:cs typeface="Calibri (MS) Bold"/>
                <a:sym typeface="Calibri (MS) Bold"/>
              </a:rPr>
              <a:t>PROGRAMM</a:t>
            </a:r>
          </a:p>
        </p:txBody>
      </p:sp>
      <p:sp>
        <p:nvSpPr>
          <p:cNvPr id="13" name="TextBox 13"/>
          <p:cNvSpPr txBox="1"/>
          <p:nvPr/>
        </p:nvSpPr>
        <p:spPr>
          <a:xfrm>
            <a:off x="4338425" y="727710"/>
            <a:ext cx="2227475" cy="1755140"/>
          </a:xfrm>
          <a:prstGeom prst="rect">
            <a:avLst/>
          </a:prstGeom>
        </p:spPr>
        <p:txBody>
          <a:bodyPr lIns="0" tIns="0" rIns="0" bIns="0" rtlCol="0" anchor="t">
            <a:spAutoFit/>
          </a:bodyPr>
          <a:lstStyle/>
          <a:p>
            <a:pPr algn="l">
              <a:lnSpc>
                <a:spcPts val="1960"/>
              </a:lnSpc>
            </a:pPr>
            <a:r>
              <a:rPr lang="en-US" sz="1400" b="1" spc="7" dirty="0">
                <a:solidFill>
                  <a:srgbClr val="203151"/>
                </a:solidFill>
                <a:latin typeface="Calibri (MS) Bold"/>
                <a:ea typeface="Calibri (MS) Bold"/>
                <a:cs typeface="Calibri (MS) Bold"/>
                <a:sym typeface="Calibri (MS) Bold"/>
              </a:rPr>
              <a:t>UNSER ZIEL IST ES, EIN </a:t>
            </a:r>
            <a:r>
              <a:rPr lang="en-US" sz="1400" b="1" i="1" spc="7" dirty="0">
                <a:solidFill>
                  <a:srgbClr val="134A84"/>
                </a:solidFill>
                <a:latin typeface="Calibri (MS) Bold Italics"/>
                <a:ea typeface="Calibri (MS) Bold Italics"/>
                <a:cs typeface="Calibri (MS) Bold Italics"/>
                <a:sym typeface="Calibri (MS) Bold Italics"/>
              </a:rPr>
              <a:t>INNOVATIVES UND ZUKUNFTSORIENTIERTES</a:t>
            </a:r>
            <a:r>
              <a:rPr lang="en-US" sz="1400" b="1" spc="7" dirty="0">
                <a:solidFill>
                  <a:srgbClr val="203151"/>
                </a:solidFill>
                <a:latin typeface="Calibri (MS) Bold"/>
                <a:ea typeface="Calibri (MS) Bold"/>
                <a:cs typeface="Calibri (MS) Bold"/>
                <a:sym typeface="Calibri (MS) Bold"/>
              </a:rPr>
              <a:t> FORSCHUNGSFELD MIT ALLEINSTELLUNGSMERKMAL AUFZUBAUEN UND ZU GESTALTEN</a:t>
            </a:r>
          </a:p>
        </p:txBody>
      </p:sp>
      <p:sp>
        <p:nvSpPr>
          <p:cNvPr id="14" name="TextBox 14"/>
          <p:cNvSpPr txBox="1"/>
          <p:nvPr/>
        </p:nvSpPr>
        <p:spPr>
          <a:xfrm>
            <a:off x="546100" y="806450"/>
            <a:ext cx="2514600" cy="384721"/>
          </a:xfrm>
          <a:prstGeom prst="rect">
            <a:avLst/>
          </a:prstGeom>
        </p:spPr>
        <p:txBody>
          <a:bodyPr wrap="square" lIns="0" tIns="0" rIns="0" bIns="0" rtlCol="0" anchor="t">
            <a:spAutoFit/>
          </a:bodyPr>
          <a:lstStyle/>
          <a:p>
            <a:pPr>
              <a:lnSpc>
                <a:spcPts val="1540"/>
              </a:lnSpc>
            </a:pPr>
            <a:r>
              <a:rPr lang="en-US" sz="1050" spc="5" dirty="0" smtClean="0">
                <a:solidFill>
                  <a:srgbClr val="222222"/>
                </a:solidFill>
                <a:latin typeface="Calibri (MS)"/>
                <a:ea typeface="Calibri (MS)"/>
                <a:cs typeface="Calibri (MS)"/>
                <a:sym typeface="Calibri (MS)"/>
              </a:rPr>
              <a:t>10:00 - </a:t>
            </a:r>
            <a:r>
              <a:rPr lang="en-US" sz="1050" b="1" spc="5" dirty="0" err="1">
                <a:solidFill>
                  <a:srgbClr val="222222"/>
                </a:solidFill>
                <a:latin typeface="Calibri (MS)"/>
                <a:ea typeface="Calibri (MS)"/>
                <a:cs typeface="Calibri (MS)"/>
                <a:sym typeface="Calibri (MS)"/>
              </a:rPr>
              <a:t>BEGRÜßUNG</a:t>
            </a:r>
            <a:endParaRPr lang="en-US" sz="1050" b="1" spc="5" dirty="0">
              <a:solidFill>
                <a:srgbClr val="222222"/>
              </a:solidFill>
              <a:latin typeface="Calibri (MS)"/>
              <a:ea typeface="Calibri (MS)"/>
              <a:cs typeface="Calibri (MS)"/>
              <a:sym typeface="Calibri (MS)"/>
            </a:endParaRPr>
          </a:p>
          <a:p>
            <a:pPr algn="l">
              <a:lnSpc>
                <a:spcPts val="1540"/>
              </a:lnSpc>
            </a:pPr>
            <a:r>
              <a:rPr lang="en-US" sz="1050" b="1" spc="5" dirty="0" smtClean="0">
                <a:solidFill>
                  <a:srgbClr val="222222"/>
                </a:solidFill>
                <a:latin typeface="Calibri (MS)"/>
                <a:ea typeface="Calibri (MS)"/>
                <a:cs typeface="Calibri (MS)"/>
                <a:sym typeface="Calibri (MS)"/>
              </a:rPr>
              <a:t>Prof. Dr. Susanne Völter-Mahlknecht </a:t>
            </a:r>
            <a:endParaRPr lang="en-US" sz="1050" b="1" spc="5" dirty="0">
              <a:solidFill>
                <a:srgbClr val="222222"/>
              </a:solidFill>
              <a:latin typeface="Calibri (MS)"/>
              <a:ea typeface="Calibri (MS)"/>
              <a:cs typeface="Calibri (MS)"/>
              <a:sym typeface="Calibri (MS)"/>
            </a:endParaRPr>
          </a:p>
        </p:txBody>
      </p:sp>
      <p:sp>
        <p:nvSpPr>
          <p:cNvPr id="16" name="TextBox 16"/>
          <p:cNvSpPr txBox="1"/>
          <p:nvPr/>
        </p:nvSpPr>
        <p:spPr>
          <a:xfrm>
            <a:off x="546100" y="1339850"/>
            <a:ext cx="2227475" cy="6155531"/>
          </a:xfrm>
          <a:prstGeom prst="rect">
            <a:avLst/>
          </a:prstGeom>
        </p:spPr>
        <p:txBody>
          <a:bodyPr wrap="square" lIns="0" tIns="0" rIns="0" bIns="0" rtlCol="0" anchor="t">
            <a:spAutoFit/>
          </a:bodyPr>
          <a:lstStyle/>
          <a:p>
            <a:pPr algn="l">
              <a:lnSpc>
                <a:spcPts val="1539"/>
              </a:lnSpc>
            </a:pPr>
            <a:r>
              <a:rPr lang="en-US" sz="1050" spc="5" dirty="0" smtClean="0">
                <a:solidFill>
                  <a:srgbClr val="222222"/>
                </a:solidFill>
                <a:latin typeface="Calibri Light" panose="020F0302020204030204" pitchFamily="34" charset="0"/>
                <a:ea typeface="Calibri Light" panose="020F0302020204030204" pitchFamily="34" charset="0"/>
                <a:cs typeface="Calibri Light" panose="020F0302020204030204" pitchFamily="34" charset="0"/>
                <a:sym typeface="Calibri (MS)"/>
              </a:rPr>
              <a:t>10:05 - 10:35</a:t>
            </a:r>
            <a:endParaRPr lang="en-US" sz="1050" spc="5" dirty="0">
              <a:solidFill>
                <a:srgbClr val="222222"/>
              </a:solidFill>
              <a:latin typeface="Calibri Light" panose="020F0302020204030204" pitchFamily="34" charset="0"/>
              <a:ea typeface="Calibri Light" panose="020F0302020204030204" pitchFamily="34" charset="0"/>
              <a:cs typeface="Calibri Light" panose="020F0302020204030204" pitchFamily="34" charset="0"/>
              <a:sym typeface="Calibri (MS)"/>
            </a:endParaRPr>
          </a:p>
          <a:p>
            <a:pPr algn="l">
              <a:lnSpc>
                <a:spcPts val="1539"/>
              </a:lnSpc>
            </a:pPr>
            <a:r>
              <a:rPr lang="en-US" sz="1050" b="1" spc="5" dirty="0">
                <a:solidFill>
                  <a:srgbClr val="222222"/>
                </a:solidFill>
                <a:latin typeface="Calibri Light" panose="020F0302020204030204" pitchFamily="34" charset="0"/>
                <a:ea typeface="Calibri Light" panose="020F0302020204030204" pitchFamily="34" charset="0"/>
                <a:cs typeface="Calibri Light" panose="020F0302020204030204" pitchFamily="34" charset="0"/>
                <a:sym typeface="Calibri (MS)"/>
              </a:rPr>
              <a:t>Dr. Diego Tapias, PhD</a:t>
            </a:r>
          </a:p>
          <a:p>
            <a:pPr algn="l">
              <a:lnSpc>
                <a:spcPts val="1539"/>
              </a:lnSpc>
            </a:pPr>
            <a:r>
              <a:rPr lang="en-US" sz="1050" i="1" spc="5" dirty="0">
                <a:solidFill>
                  <a:srgbClr val="222222"/>
                </a:solidFill>
                <a:latin typeface="Calibri (MS)"/>
                <a:ea typeface="Calibri (MS)"/>
                <a:cs typeface="Calibri (MS)"/>
                <a:sym typeface="Calibri (MS)"/>
              </a:rPr>
              <a:t>Transforming Occupational Medicine: How AI Can Redefine Our Field</a:t>
            </a:r>
          </a:p>
          <a:p>
            <a:pPr algn="l">
              <a:lnSpc>
                <a:spcPts val="1539"/>
              </a:lnSpc>
            </a:pPr>
            <a:endParaRPr lang="en-US" sz="1050" spc="5" dirty="0">
              <a:solidFill>
                <a:srgbClr val="222222"/>
              </a:solidFill>
              <a:latin typeface="Calibri (MS)"/>
              <a:ea typeface="Calibri (MS)"/>
              <a:cs typeface="Calibri (MS)"/>
              <a:sym typeface="Calibri (MS)"/>
            </a:endParaRPr>
          </a:p>
          <a:p>
            <a:pPr algn="l">
              <a:lnSpc>
                <a:spcPts val="1539"/>
              </a:lnSpc>
            </a:pPr>
            <a:r>
              <a:rPr lang="en-US" sz="1050" spc="5" dirty="0" smtClean="0">
                <a:solidFill>
                  <a:srgbClr val="222222"/>
                </a:solidFill>
                <a:latin typeface="Calibri (MS)"/>
                <a:ea typeface="Calibri (MS)"/>
                <a:cs typeface="Calibri (MS)"/>
                <a:sym typeface="Calibri (MS)"/>
              </a:rPr>
              <a:t>10:35 – 11:05</a:t>
            </a:r>
            <a:endParaRPr lang="en-US" sz="1050" spc="5" dirty="0">
              <a:solidFill>
                <a:srgbClr val="222222"/>
              </a:solidFill>
              <a:latin typeface="Calibri (MS)"/>
              <a:ea typeface="Calibri (MS)"/>
              <a:cs typeface="Calibri (MS)"/>
              <a:sym typeface="Calibri (MS)"/>
            </a:endParaRPr>
          </a:p>
          <a:p>
            <a:pPr algn="l">
              <a:lnSpc>
                <a:spcPts val="1539"/>
              </a:lnSpc>
            </a:pPr>
            <a:r>
              <a:rPr lang="en-US" sz="1050" b="1" spc="5" dirty="0">
                <a:solidFill>
                  <a:srgbClr val="222222"/>
                </a:solidFill>
                <a:latin typeface="Calibri Light" panose="020F0302020204030204" pitchFamily="34" charset="0"/>
                <a:ea typeface="Calibri Light" panose="020F0302020204030204" pitchFamily="34" charset="0"/>
                <a:cs typeface="Calibri Light" panose="020F0302020204030204" pitchFamily="34" charset="0"/>
                <a:sym typeface="Calibri (MS)"/>
              </a:rPr>
              <a:t>Dr. </a:t>
            </a:r>
            <a:r>
              <a:rPr lang="en-US" sz="1050" b="1" spc="5" dirty="0" err="1">
                <a:solidFill>
                  <a:srgbClr val="222222"/>
                </a:solidFill>
                <a:latin typeface="Calibri Light" panose="020F0302020204030204" pitchFamily="34" charset="0"/>
                <a:ea typeface="Calibri Light" panose="020F0302020204030204" pitchFamily="34" charset="0"/>
                <a:cs typeface="Calibri Light" panose="020F0302020204030204" pitchFamily="34" charset="0"/>
                <a:sym typeface="Calibri (MS)"/>
              </a:rPr>
              <a:t>Shariga</a:t>
            </a:r>
            <a:r>
              <a:rPr lang="en-US" sz="1050" b="1" spc="5" dirty="0">
                <a:solidFill>
                  <a:srgbClr val="222222"/>
                </a:solidFill>
                <a:latin typeface="Calibri Light" panose="020F0302020204030204" pitchFamily="34" charset="0"/>
                <a:ea typeface="Calibri Light" panose="020F0302020204030204" pitchFamily="34" charset="0"/>
                <a:cs typeface="Calibri Light" panose="020F0302020204030204" pitchFamily="34" charset="0"/>
                <a:sym typeface="Calibri (MS)"/>
              </a:rPr>
              <a:t> </a:t>
            </a:r>
            <a:r>
              <a:rPr lang="en-US" sz="1050" b="1" spc="5" dirty="0" err="1">
                <a:solidFill>
                  <a:srgbClr val="222222"/>
                </a:solidFill>
                <a:latin typeface="Calibri Light" panose="020F0302020204030204" pitchFamily="34" charset="0"/>
                <a:ea typeface="Calibri Light" panose="020F0302020204030204" pitchFamily="34" charset="0"/>
                <a:cs typeface="Calibri Light" panose="020F0302020204030204" pitchFamily="34" charset="0"/>
                <a:sym typeface="Calibri (MS)"/>
              </a:rPr>
              <a:t>Sivanathan</a:t>
            </a:r>
            <a:r>
              <a:rPr lang="en-US" sz="1050" b="1" spc="5" dirty="0">
                <a:solidFill>
                  <a:srgbClr val="222222"/>
                </a:solidFill>
                <a:latin typeface="Calibri Light" panose="020F0302020204030204" pitchFamily="34" charset="0"/>
                <a:ea typeface="Calibri Light" panose="020F0302020204030204" pitchFamily="34" charset="0"/>
                <a:cs typeface="Calibri Light" panose="020F0302020204030204" pitchFamily="34" charset="0"/>
                <a:sym typeface="Calibri (MS)"/>
              </a:rPr>
              <a:t> </a:t>
            </a:r>
          </a:p>
          <a:p>
            <a:pPr algn="l">
              <a:lnSpc>
                <a:spcPts val="1539"/>
              </a:lnSpc>
            </a:pPr>
            <a:r>
              <a:rPr lang="en-US" sz="1050" i="1" spc="5" dirty="0">
                <a:solidFill>
                  <a:srgbClr val="222222"/>
                </a:solidFill>
                <a:latin typeface="Calibri (MS)"/>
                <a:ea typeface="Calibri (MS)"/>
                <a:cs typeface="Calibri (MS)"/>
                <a:sym typeface="Calibri (MS)"/>
              </a:rPr>
              <a:t>When AI Comes to Work, Does Stress Follow? – Understanding Technostress in the Organizational Context</a:t>
            </a:r>
          </a:p>
          <a:p>
            <a:pPr algn="l">
              <a:lnSpc>
                <a:spcPts val="1539"/>
              </a:lnSpc>
            </a:pPr>
            <a:endParaRPr lang="en-US" sz="1050" spc="5" dirty="0" smtClean="0">
              <a:solidFill>
                <a:srgbClr val="222222"/>
              </a:solidFill>
              <a:latin typeface="Calibri (MS)"/>
              <a:ea typeface="Calibri (MS)"/>
              <a:cs typeface="Calibri (MS)"/>
              <a:sym typeface="Calibri (MS)"/>
            </a:endParaRPr>
          </a:p>
          <a:p>
            <a:pPr algn="l">
              <a:lnSpc>
                <a:spcPts val="1539"/>
              </a:lnSpc>
            </a:pPr>
            <a:r>
              <a:rPr lang="en-US" sz="1050" b="1" spc="5" dirty="0" err="1" smtClean="0">
                <a:solidFill>
                  <a:srgbClr val="222222"/>
                </a:solidFill>
                <a:latin typeface="Calibri (MS)"/>
                <a:ea typeface="Calibri (MS)"/>
                <a:cs typeface="Calibri (MS)"/>
                <a:sym typeface="Calibri (MS)"/>
              </a:rPr>
              <a:t>Kurze</a:t>
            </a:r>
            <a:r>
              <a:rPr lang="en-US" sz="1050" b="1" spc="5" dirty="0" smtClean="0">
                <a:solidFill>
                  <a:srgbClr val="222222"/>
                </a:solidFill>
                <a:latin typeface="Calibri (MS)"/>
                <a:ea typeface="Calibri (MS)"/>
                <a:cs typeface="Calibri (MS)"/>
                <a:sym typeface="Calibri (MS)"/>
              </a:rPr>
              <a:t> Pause</a:t>
            </a:r>
          </a:p>
          <a:p>
            <a:pPr algn="l">
              <a:lnSpc>
                <a:spcPts val="1539"/>
              </a:lnSpc>
            </a:pPr>
            <a:endParaRPr lang="en-US" sz="1050" spc="5" dirty="0">
              <a:solidFill>
                <a:srgbClr val="222222"/>
              </a:solidFill>
              <a:latin typeface="Calibri (MS)"/>
              <a:ea typeface="Calibri (MS)"/>
              <a:cs typeface="Calibri (MS)"/>
              <a:sym typeface="Calibri (MS)"/>
            </a:endParaRPr>
          </a:p>
          <a:p>
            <a:pPr algn="l">
              <a:lnSpc>
                <a:spcPts val="1539"/>
              </a:lnSpc>
            </a:pPr>
            <a:r>
              <a:rPr lang="en-US" sz="1050" spc="5" dirty="0" smtClean="0">
                <a:solidFill>
                  <a:srgbClr val="222222"/>
                </a:solidFill>
                <a:latin typeface="Calibri (MS)"/>
                <a:ea typeface="Calibri (MS)"/>
                <a:cs typeface="Calibri (MS)"/>
                <a:sym typeface="Calibri (MS)"/>
              </a:rPr>
              <a:t>11:15 - 11:45</a:t>
            </a:r>
            <a:endParaRPr lang="en-US" sz="1050" spc="5" dirty="0">
              <a:solidFill>
                <a:srgbClr val="222222"/>
              </a:solidFill>
              <a:latin typeface="Calibri (MS)"/>
              <a:ea typeface="Calibri (MS)"/>
              <a:cs typeface="Calibri (MS)"/>
              <a:sym typeface="Calibri (MS)"/>
            </a:endParaRPr>
          </a:p>
          <a:p>
            <a:pPr algn="l">
              <a:lnSpc>
                <a:spcPts val="1539"/>
              </a:lnSpc>
            </a:pPr>
            <a:r>
              <a:rPr lang="en-US" sz="1050" b="1" spc="5" dirty="0">
                <a:solidFill>
                  <a:srgbClr val="222222"/>
                </a:solidFill>
                <a:latin typeface="Calibri Light" panose="020F0302020204030204" pitchFamily="34" charset="0"/>
                <a:ea typeface="Calibri Light" panose="020F0302020204030204" pitchFamily="34" charset="0"/>
                <a:cs typeface="Calibri Light" panose="020F0302020204030204" pitchFamily="34" charset="0"/>
                <a:sym typeface="Calibri (MS)"/>
              </a:rPr>
              <a:t>Dr.-Ing. Jan </a:t>
            </a:r>
            <a:r>
              <a:rPr lang="en-US" sz="1050" b="1" spc="5" dirty="0" err="1">
                <a:solidFill>
                  <a:srgbClr val="222222"/>
                </a:solidFill>
                <a:latin typeface="Calibri Light" panose="020F0302020204030204" pitchFamily="34" charset="0"/>
                <a:ea typeface="Calibri Light" panose="020F0302020204030204" pitchFamily="34" charset="0"/>
                <a:cs typeface="Calibri Light" panose="020F0302020204030204" pitchFamily="34" charset="0"/>
                <a:sym typeface="Calibri (MS)"/>
              </a:rPr>
              <a:t>Kuschan</a:t>
            </a:r>
            <a:endParaRPr lang="en-US" sz="1050" b="1" spc="5" dirty="0">
              <a:solidFill>
                <a:srgbClr val="222222"/>
              </a:solidFill>
              <a:latin typeface="Calibri Light" panose="020F0302020204030204" pitchFamily="34" charset="0"/>
              <a:ea typeface="Calibri Light" panose="020F0302020204030204" pitchFamily="34" charset="0"/>
              <a:cs typeface="Calibri Light" panose="020F0302020204030204" pitchFamily="34" charset="0"/>
              <a:sym typeface="Calibri (MS)"/>
            </a:endParaRPr>
          </a:p>
          <a:p>
            <a:pPr algn="l">
              <a:lnSpc>
                <a:spcPts val="1539"/>
              </a:lnSpc>
            </a:pPr>
            <a:r>
              <a:rPr lang="en-US" sz="1050" i="1" spc="5" dirty="0">
                <a:solidFill>
                  <a:srgbClr val="222222"/>
                </a:solidFill>
                <a:latin typeface="Calibri (MS)"/>
                <a:ea typeface="Calibri (MS)"/>
                <a:cs typeface="Calibri (MS)"/>
                <a:sym typeface="Calibri (MS)"/>
              </a:rPr>
              <a:t>Adaptive Robotics and Intelligent Assistance in Industrial Work </a:t>
            </a:r>
            <a:r>
              <a:rPr lang="en-US" sz="1050" i="1" spc="5" dirty="0" smtClean="0">
                <a:solidFill>
                  <a:srgbClr val="222222"/>
                </a:solidFill>
                <a:latin typeface="Calibri (MS)"/>
                <a:ea typeface="Calibri (MS)"/>
                <a:cs typeface="Calibri (MS)"/>
                <a:sym typeface="Calibri (MS)"/>
              </a:rPr>
              <a:t>Environments</a:t>
            </a:r>
            <a:endParaRPr lang="en-US" sz="1050" b="1" spc="5" dirty="0">
              <a:solidFill>
                <a:srgbClr val="222222"/>
              </a:solidFill>
              <a:latin typeface="Calibri (MS)"/>
              <a:ea typeface="Calibri (MS)"/>
              <a:cs typeface="Calibri (MS)"/>
              <a:sym typeface="Calibri (MS)"/>
            </a:endParaRPr>
          </a:p>
          <a:p>
            <a:pPr algn="l">
              <a:lnSpc>
                <a:spcPts val="1539"/>
              </a:lnSpc>
            </a:pPr>
            <a:endParaRPr lang="en-US" sz="1050" spc="5" dirty="0">
              <a:solidFill>
                <a:srgbClr val="222222"/>
              </a:solidFill>
              <a:latin typeface="Calibri (MS)"/>
              <a:ea typeface="Calibri (MS)"/>
              <a:cs typeface="Calibri (MS)"/>
              <a:sym typeface="Calibri (MS)"/>
            </a:endParaRPr>
          </a:p>
          <a:p>
            <a:pPr algn="l">
              <a:lnSpc>
                <a:spcPts val="1539"/>
              </a:lnSpc>
            </a:pPr>
            <a:r>
              <a:rPr lang="en-US" sz="1050" spc="5" dirty="0" smtClean="0">
                <a:solidFill>
                  <a:srgbClr val="222222"/>
                </a:solidFill>
                <a:latin typeface="Calibri (MS)"/>
                <a:ea typeface="Calibri (MS)"/>
                <a:cs typeface="Calibri (MS)"/>
                <a:sym typeface="Calibri (MS)"/>
              </a:rPr>
              <a:t>11:45 - 12:15</a:t>
            </a:r>
            <a:endParaRPr lang="en-US" sz="1050" spc="5" dirty="0">
              <a:solidFill>
                <a:srgbClr val="222222"/>
              </a:solidFill>
              <a:latin typeface="Calibri (MS)"/>
              <a:ea typeface="Calibri (MS)"/>
              <a:cs typeface="Calibri (MS)"/>
              <a:sym typeface="Calibri (MS)"/>
            </a:endParaRPr>
          </a:p>
          <a:p>
            <a:pPr algn="l">
              <a:lnSpc>
                <a:spcPts val="1539"/>
              </a:lnSpc>
            </a:pPr>
            <a:r>
              <a:rPr lang="en-US" sz="1050" b="1" spc="5" dirty="0">
                <a:solidFill>
                  <a:srgbClr val="222222"/>
                </a:solidFill>
                <a:latin typeface="Calibri Light" panose="020F0302020204030204" pitchFamily="34" charset="0"/>
                <a:ea typeface="Calibri Light" panose="020F0302020204030204" pitchFamily="34" charset="0"/>
                <a:cs typeface="Calibri Light" panose="020F0302020204030204" pitchFamily="34" charset="0"/>
                <a:sym typeface="Calibri (MS)"/>
              </a:rPr>
              <a:t>Dr. Sebastian </a:t>
            </a:r>
            <a:r>
              <a:rPr lang="en-US" sz="1050" b="1" spc="5" dirty="0" err="1">
                <a:solidFill>
                  <a:srgbClr val="222222"/>
                </a:solidFill>
                <a:latin typeface="Calibri Light" panose="020F0302020204030204" pitchFamily="34" charset="0"/>
                <a:ea typeface="Calibri Light" panose="020F0302020204030204" pitchFamily="34" charset="0"/>
                <a:cs typeface="Calibri Light" panose="020F0302020204030204" pitchFamily="34" charset="0"/>
                <a:sym typeface="Calibri (MS)"/>
              </a:rPr>
              <a:t>Lobentanzer</a:t>
            </a:r>
            <a:endParaRPr lang="en-US" sz="1050" b="1" spc="5" dirty="0">
              <a:solidFill>
                <a:srgbClr val="222222"/>
              </a:solidFill>
              <a:latin typeface="Calibri Light" panose="020F0302020204030204" pitchFamily="34" charset="0"/>
              <a:ea typeface="Calibri Light" panose="020F0302020204030204" pitchFamily="34" charset="0"/>
              <a:cs typeface="Calibri Light" panose="020F0302020204030204" pitchFamily="34" charset="0"/>
              <a:sym typeface="Calibri (MS)"/>
            </a:endParaRPr>
          </a:p>
          <a:p>
            <a:pPr>
              <a:lnSpc>
                <a:spcPts val="1539"/>
              </a:lnSpc>
            </a:pPr>
            <a:r>
              <a:rPr lang="en-US" sz="1050" i="1" dirty="0">
                <a:latin typeface="Calibri (MS)" panose="020B0604020202020204" charset="0"/>
                <a:cs typeface="Calibri (MS)" panose="020B0604020202020204" charset="0"/>
              </a:rPr>
              <a:t>Powerful ≠ Ready: measuring the reliability of AI systems for public health</a:t>
            </a:r>
            <a:r>
              <a:rPr lang="en-US" sz="1050" i="1" spc="5" dirty="0">
                <a:solidFill>
                  <a:srgbClr val="222222"/>
                </a:solidFill>
                <a:latin typeface="Calibri (MS)" panose="020B0604020202020204" charset="0"/>
                <a:ea typeface="Calibri (MS)"/>
                <a:cs typeface="Calibri (MS)" panose="020B0604020202020204" charset="0"/>
                <a:sym typeface="Calibri (MS)"/>
              </a:rPr>
              <a:t> </a:t>
            </a:r>
          </a:p>
          <a:p>
            <a:pPr>
              <a:lnSpc>
                <a:spcPts val="1539"/>
              </a:lnSpc>
            </a:pPr>
            <a:endParaRPr lang="en-US" sz="1050" i="1" spc="5" dirty="0">
              <a:solidFill>
                <a:srgbClr val="222222"/>
              </a:solidFill>
              <a:latin typeface="Calibri (MS)"/>
              <a:ea typeface="Calibri (MS)"/>
              <a:cs typeface="Calibri (MS)"/>
              <a:sym typeface="Calibri (MS)"/>
            </a:endParaRPr>
          </a:p>
          <a:p>
            <a:pPr>
              <a:lnSpc>
                <a:spcPts val="1539"/>
              </a:lnSpc>
            </a:pPr>
            <a:r>
              <a:rPr lang="en-US" sz="1050" spc="5" dirty="0" smtClean="0">
                <a:solidFill>
                  <a:srgbClr val="222222"/>
                </a:solidFill>
                <a:latin typeface="Calibri (MS)"/>
                <a:ea typeface="Calibri (MS)"/>
                <a:cs typeface="Calibri (MS)"/>
                <a:sym typeface="Calibri (MS)"/>
              </a:rPr>
              <a:t>12:15 - 12:45</a:t>
            </a:r>
            <a:endParaRPr lang="en-US" sz="1050" spc="5" dirty="0">
              <a:solidFill>
                <a:srgbClr val="222222"/>
              </a:solidFill>
              <a:latin typeface="Calibri (MS)"/>
              <a:ea typeface="Calibri (MS)"/>
              <a:cs typeface="Calibri (MS)"/>
              <a:sym typeface="Calibri (MS)"/>
            </a:endParaRPr>
          </a:p>
          <a:p>
            <a:pPr>
              <a:lnSpc>
                <a:spcPts val="1539"/>
              </a:lnSpc>
            </a:pPr>
            <a:r>
              <a:rPr lang="en-US" sz="1050" b="1" spc="5" dirty="0" smtClean="0">
                <a:solidFill>
                  <a:srgbClr val="222222"/>
                </a:solidFill>
                <a:latin typeface="Calibri Light" panose="020F0302020204030204" pitchFamily="34" charset="0"/>
                <a:ea typeface="Calibri Light" panose="020F0302020204030204" pitchFamily="34" charset="0"/>
                <a:cs typeface="Calibri Light" panose="020F0302020204030204" pitchFamily="34" charset="0"/>
                <a:sym typeface="Calibri (MS)"/>
              </a:rPr>
              <a:t>Dr. Abdallah </a:t>
            </a:r>
            <a:r>
              <a:rPr lang="en-US" sz="1050" b="1" spc="5" dirty="0">
                <a:solidFill>
                  <a:srgbClr val="222222"/>
                </a:solidFill>
                <a:latin typeface="Calibri Light" panose="020F0302020204030204" pitchFamily="34" charset="0"/>
                <a:ea typeface="Calibri Light" panose="020F0302020204030204" pitchFamily="34" charset="0"/>
                <a:cs typeface="Calibri Light" panose="020F0302020204030204" pitchFamily="34" charset="0"/>
                <a:sym typeface="Calibri (MS)"/>
              </a:rPr>
              <a:t>El Ali </a:t>
            </a:r>
          </a:p>
          <a:p>
            <a:pPr>
              <a:lnSpc>
                <a:spcPts val="1539"/>
              </a:lnSpc>
            </a:pPr>
            <a:r>
              <a:rPr lang="en-US" sz="1050" i="1" spc="5" dirty="0">
                <a:solidFill>
                  <a:srgbClr val="222222"/>
                </a:solidFill>
                <a:latin typeface="Calibri (MS)"/>
                <a:ea typeface="Calibri (MS)"/>
                <a:cs typeface="Calibri (MS)"/>
                <a:sym typeface="Calibri (MS)"/>
              </a:rPr>
              <a:t>Disclosing AI in Health Information: Trust, Bias, and the Limits of </a:t>
            </a:r>
            <a:r>
              <a:rPr lang="en-US" sz="1050" i="1" spc="5" dirty="0" smtClean="0">
                <a:solidFill>
                  <a:srgbClr val="222222"/>
                </a:solidFill>
                <a:latin typeface="Calibri (MS)"/>
                <a:ea typeface="Calibri (MS)"/>
                <a:cs typeface="Calibri (MS)"/>
                <a:sym typeface="Calibri (MS)"/>
              </a:rPr>
              <a:t>Transparency</a:t>
            </a:r>
          </a:p>
          <a:p>
            <a:pPr>
              <a:lnSpc>
                <a:spcPts val="1539"/>
              </a:lnSpc>
            </a:pPr>
            <a:endParaRPr lang="en-US" sz="1050" i="1" spc="5" dirty="0">
              <a:solidFill>
                <a:srgbClr val="222222"/>
              </a:solidFill>
              <a:latin typeface="Calibri (MS)"/>
              <a:ea typeface="Calibri (MS)"/>
              <a:cs typeface="Calibri (MS)"/>
              <a:sym typeface="Calibri (MS)"/>
            </a:endParaRPr>
          </a:p>
          <a:p>
            <a:pPr>
              <a:lnSpc>
                <a:spcPts val="1539"/>
              </a:lnSpc>
            </a:pPr>
            <a:r>
              <a:rPr lang="en-US" sz="1050" i="1" spc="5" dirty="0" smtClean="0">
                <a:solidFill>
                  <a:srgbClr val="222222"/>
                </a:solidFill>
                <a:latin typeface="Calibri (MS)"/>
                <a:ea typeface="Calibri (MS)"/>
                <a:cs typeface="Calibri (MS)"/>
                <a:sym typeface="Calibri (MS)"/>
              </a:rPr>
              <a:t>12:45 – 13:30</a:t>
            </a:r>
          </a:p>
          <a:p>
            <a:pPr>
              <a:lnSpc>
                <a:spcPts val="1539"/>
              </a:lnSpc>
            </a:pPr>
            <a:r>
              <a:rPr lang="en-US" sz="1050" b="1" spc="5" dirty="0" err="1" smtClean="0">
                <a:solidFill>
                  <a:srgbClr val="222222"/>
                </a:solidFill>
                <a:latin typeface="Calibri (MS)"/>
                <a:ea typeface="Calibri (MS)"/>
                <a:cs typeface="Calibri (MS)"/>
                <a:sym typeface="Calibri (MS)"/>
              </a:rPr>
              <a:t>Abschluss</a:t>
            </a:r>
            <a:r>
              <a:rPr lang="en-US" sz="1050" b="1" spc="5" dirty="0" smtClean="0">
                <a:solidFill>
                  <a:srgbClr val="222222"/>
                </a:solidFill>
                <a:latin typeface="Calibri (MS)"/>
                <a:ea typeface="Calibri (MS)"/>
                <a:cs typeface="Calibri (MS)"/>
                <a:sym typeface="Calibri (MS)"/>
              </a:rPr>
              <a:t> und </a:t>
            </a:r>
            <a:r>
              <a:rPr lang="en-US" sz="1050" b="1" spc="5" dirty="0" err="1" smtClean="0">
                <a:solidFill>
                  <a:srgbClr val="222222"/>
                </a:solidFill>
                <a:latin typeface="Calibri (MS)"/>
                <a:ea typeface="Calibri (MS)"/>
                <a:cs typeface="Calibri (MS)"/>
                <a:sym typeface="Calibri (MS)"/>
              </a:rPr>
              <a:t>Bewirtung</a:t>
            </a:r>
            <a:endParaRPr lang="en-US" sz="1050" b="1" spc="5" dirty="0">
              <a:solidFill>
                <a:srgbClr val="222222"/>
              </a:solidFill>
              <a:latin typeface="Calibri (MS)"/>
              <a:ea typeface="Calibri (MS)"/>
              <a:cs typeface="Calibri (MS)"/>
              <a:sym typeface="Calibri (MS)"/>
            </a:endParaRPr>
          </a:p>
        </p:txBody>
      </p:sp>
      <p:sp>
        <p:nvSpPr>
          <p:cNvPr id="18" name="TextBox 15"/>
          <p:cNvSpPr txBox="1"/>
          <p:nvPr/>
        </p:nvSpPr>
        <p:spPr>
          <a:xfrm>
            <a:off x="4127500" y="4837609"/>
            <a:ext cx="2253585" cy="769441"/>
          </a:xfrm>
          <a:prstGeom prst="rect">
            <a:avLst/>
          </a:prstGeom>
        </p:spPr>
        <p:txBody>
          <a:bodyPr wrap="square" lIns="0" tIns="0" rIns="0" bIns="0" rtlCol="0" anchor="t">
            <a:spAutoFit/>
          </a:bodyPr>
          <a:lstStyle/>
          <a:p>
            <a:r>
              <a:rPr lang="de-DE" sz="1000" dirty="0">
                <a:latin typeface="Calibri" panose="020F0502020204030204" pitchFamily="34" charset="0"/>
                <a:cs typeface="Calibri" panose="020F0502020204030204" pitchFamily="34" charset="0"/>
              </a:rPr>
              <a:t>Dr. Diego Tapias </a:t>
            </a:r>
            <a:r>
              <a:rPr lang="de-DE" sz="1000" dirty="0" smtClean="0">
                <a:latin typeface="Calibri" panose="020F0502020204030204" pitchFamily="34" charset="0"/>
                <a:cs typeface="Calibri" panose="020F0502020204030204" pitchFamily="34" charset="0"/>
              </a:rPr>
              <a:t>Galindo</a:t>
            </a:r>
          </a:p>
          <a:p>
            <a:r>
              <a:rPr lang="de-DE" sz="1000" i="1" dirty="0">
                <a:latin typeface="Calibri" panose="020F0502020204030204" pitchFamily="34" charset="0"/>
                <a:cs typeface="Calibri" panose="020F0502020204030204" pitchFamily="34" charset="0"/>
              </a:rPr>
              <a:t>Institut für Arbeits-, Sozial- und Präventivmedizin, Universitätsmedizin Göttingen</a:t>
            </a:r>
          </a:p>
          <a:p>
            <a:endParaRPr lang="de-DE" sz="1000" dirty="0">
              <a:latin typeface="Calibri" panose="020F0502020204030204" pitchFamily="34" charset="0"/>
              <a:cs typeface="Calibri" panose="020F0502020204030204" pitchFamily="34" charset="0"/>
            </a:endParaRPr>
          </a:p>
        </p:txBody>
      </p:sp>
      <p:sp>
        <p:nvSpPr>
          <p:cNvPr id="19" name="Textfeld 18"/>
          <p:cNvSpPr txBox="1"/>
          <p:nvPr/>
        </p:nvSpPr>
        <p:spPr>
          <a:xfrm>
            <a:off x="4051300" y="5586452"/>
            <a:ext cx="2362200" cy="553998"/>
          </a:xfrm>
          <a:prstGeom prst="rect">
            <a:avLst/>
          </a:prstGeom>
          <a:noFill/>
        </p:spPr>
        <p:txBody>
          <a:bodyPr wrap="square" rtlCol="0">
            <a:spAutoFit/>
          </a:bodyPr>
          <a:lstStyle/>
          <a:p>
            <a:r>
              <a:rPr lang="en-GB" sz="1000" dirty="0" err="1">
                <a:latin typeface="Calibri" panose="020F0502020204030204" pitchFamily="34" charset="0"/>
                <a:cs typeface="Calibri" panose="020F0502020204030204" pitchFamily="34" charset="0"/>
              </a:rPr>
              <a:t>Dr.</a:t>
            </a:r>
            <a:r>
              <a:rPr lang="en-GB" sz="1000" dirty="0">
                <a:latin typeface="Calibri" panose="020F0502020204030204" pitchFamily="34" charset="0"/>
                <a:cs typeface="Calibri" panose="020F0502020204030204" pitchFamily="34" charset="0"/>
              </a:rPr>
              <a:t> </a:t>
            </a:r>
            <a:r>
              <a:rPr lang="en-GB" sz="1000" dirty="0" err="1">
                <a:latin typeface="Calibri" panose="020F0502020204030204" pitchFamily="34" charset="0"/>
                <a:cs typeface="Calibri" panose="020F0502020204030204" pitchFamily="34" charset="0"/>
              </a:rPr>
              <a:t>Shariga</a:t>
            </a:r>
            <a:r>
              <a:rPr lang="en-GB" sz="1000" dirty="0">
                <a:latin typeface="Calibri" panose="020F0502020204030204" pitchFamily="34" charset="0"/>
                <a:cs typeface="Calibri" panose="020F0502020204030204" pitchFamily="34" charset="0"/>
              </a:rPr>
              <a:t> </a:t>
            </a:r>
            <a:r>
              <a:rPr lang="en-GB" sz="1000" dirty="0" err="1">
                <a:latin typeface="Calibri" panose="020F0502020204030204" pitchFamily="34" charset="0"/>
                <a:cs typeface="Calibri" panose="020F0502020204030204" pitchFamily="34" charset="0"/>
              </a:rPr>
              <a:t>Sivanathan</a:t>
            </a:r>
            <a:r>
              <a:rPr lang="en-GB" sz="1000" dirty="0">
                <a:latin typeface="Calibri" panose="020F0502020204030204" pitchFamily="34" charset="0"/>
                <a:cs typeface="Calibri" panose="020F0502020204030204" pitchFamily="34" charset="0"/>
              </a:rPr>
              <a:t> </a:t>
            </a:r>
            <a:endParaRPr lang="de-DE" sz="1000" dirty="0">
              <a:latin typeface="Calibri" panose="020F0502020204030204" pitchFamily="34" charset="0"/>
              <a:cs typeface="Calibri" panose="020F0502020204030204" pitchFamily="34" charset="0"/>
            </a:endParaRPr>
          </a:p>
          <a:p>
            <a:r>
              <a:rPr lang="de-DE" sz="1000" i="1" dirty="0">
                <a:latin typeface="Calibri" panose="020F0502020204030204" pitchFamily="34" charset="0"/>
                <a:cs typeface="Calibri" panose="020F0502020204030204" pitchFamily="34" charset="0"/>
              </a:rPr>
              <a:t>Institut für Wirtschaftsinformatik, Universität </a:t>
            </a:r>
            <a:r>
              <a:rPr lang="de-DE" sz="1000" i="1" dirty="0" smtClean="0">
                <a:latin typeface="Calibri" panose="020F0502020204030204" pitchFamily="34" charset="0"/>
                <a:cs typeface="Calibri" panose="020F0502020204030204" pitchFamily="34" charset="0"/>
              </a:rPr>
              <a:t>Münster</a:t>
            </a:r>
            <a:endParaRPr lang="de-DE" sz="1000" i="1" dirty="0">
              <a:latin typeface="Calibri" panose="020F0502020204030204" pitchFamily="34" charset="0"/>
              <a:cs typeface="Calibri" panose="020F0502020204030204" pitchFamily="34" charset="0"/>
            </a:endParaRPr>
          </a:p>
        </p:txBody>
      </p:sp>
      <p:sp>
        <p:nvSpPr>
          <p:cNvPr id="20" name="TextBox 15"/>
          <p:cNvSpPr txBox="1"/>
          <p:nvPr/>
        </p:nvSpPr>
        <p:spPr>
          <a:xfrm>
            <a:off x="4127500" y="6292850"/>
            <a:ext cx="2610837" cy="461665"/>
          </a:xfrm>
          <a:prstGeom prst="rect">
            <a:avLst/>
          </a:prstGeom>
        </p:spPr>
        <p:txBody>
          <a:bodyPr wrap="square" lIns="0" tIns="0" rIns="0" bIns="0" rtlCol="0" anchor="t">
            <a:spAutoFit/>
          </a:bodyPr>
          <a:lstStyle/>
          <a:p>
            <a:r>
              <a:rPr lang="de-DE" sz="1000" dirty="0" smtClean="0">
                <a:latin typeface="Calibri" panose="020F0502020204030204" pitchFamily="34" charset="0"/>
                <a:cs typeface="Calibri" panose="020F0502020204030204" pitchFamily="34" charset="0"/>
              </a:rPr>
              <a:t>Dr.-Ing. Jan </a:t>
            </a:r>
            <a:r>
              <a:rPr lang="de-DE" sz="1000" dirty="0" err="1" smtClean="0">
                <a:latin typeface="Calibri" panose="020F0502020204030204" pitchFamily="34" charset="0"/>
                <a:cs typeface="Calibri" panose="020F0502020204030204" pitchFamily="34" charset="0"/>
              </a:rPr>
              <a:t>Kuschan</a:t>
            </a:r>
            <a:endParaRPr lang="de-DE" sz="1000" dirty="0" smtClean="0">
              <a:latin typeface="Calibri" panose="020F0502020204030204" pitchFamily="34" charset="0"/>
              <a:cs typeface="Calibri" panose="020F0502020204030204" pitchFamily="34" charset="0"/>
            </a:endParaRPr>
          </a:p>
          <a:p>
            <a:r>
              <a:rPr lang="de-DE" sz="1000" i="1" dirty="0" smtClean="0">
                <a:latin typeface="Calibri" panose="020F0502020204030204" pitchFamily="34" charset="0"/>
                <a:cs typeface="Calibri" panose="020F0502020204030204" pitchFamily="34" charset="0"/>
              </a:rPr>
              <a:t>Fraunhofer-Institut </a:t>
            </a:r>
            <a:r>
              <a:rPr lang="de-DE" sz="1000" i="1" dirty="0">
                <a:latin typeface="Calibri" panose="020F0502020204030204" pitchFamily="34" charset="0"/>
                <a:cs typeface="Calibri" panose="020F0502020204030204" pitchFamily="34" charset="0"/>
              </a:rPr>
              <a:t>für Produktionsanlagen und </a:t>
            </a:r>
            <a:r>
              <a:rPr lang="de-DE" sz="1000" i="1" dirty="0" smtClean="0">
                <a:latin typeface="Calibri" panose="020F0502020204030204" pitchFamily="34" charset="0"/>
                <a:cs typeface="Calibri" panose="020F0502020204030204" pitchFamily="34" charset="0"/>
              </a:rPr>
              <a:t>Konstruktionstechnik, Berlin</a:t>
            </a:r>
            <a:endParaRPr lang="de-DE" sz="1000" i="1" dirty="0">
              <a:solidFill>
                <a:srgbClr val="FF0000"/>
              </a:solidFill>
              <a:latin typeface="Calibri" panose="020F0502020204030204" pitchFamily="34" charset="0"/>
              <a:cs typeface="Calibri" panose="020F0502020204030204" pitchFamily="34" charset="0"/>
            </a:endParaRPr>
          </a:p>
        </p:txBody>
      </p:sp>
      <p:sp>
        <p:nvSpPr>
          <p:cNvPr id="21" name="Textfeld 20"/>
          <p:cNvSpPr txBox="1"/>
          <p:nvPr/>
        </p:nvSpPr>
        <p:spPr>
          <a:xfrm>
            <a:off x="7612663" y="4768850"/>
            <a:ext cx="2306037" cy="707886"/>
          </a:xfrm>
          <a:prstGeom prst="rect">
            <a:avLst/>
          </a:prstGeom>
          <a:noFill/>
        </p:spPr>
        <p:txBody>
          <a:bodyPr wrap="square" rtlCol="0">
            <a:spAutoFit/>
          </a:bodyPr>
          <a:lstStyle/>
          <a:p>
            <a:r>
              <a:rPr lang="de-DE" sz="1000" dirty="0">
                <a:latin typeface="Calibri" panose="020F0502020204030204" pitchFamily="34" charset="0"/>
                <a:cs typeface="Calibri" panose="020F0502020204030204" pitchFamily="34" charset="0"/>
              </a:rPr>
              <a:t>Dr. Sebastian </a:t>
            </a:r>
            <a:r>
              <a:rPr lang="de-DE" sz="1000" dirty="0" err="1">
                <a:latin typeface="Calibri" panose="020F0502020204030204" pitchFamily="34" charset="0"/>
                <a:cs typeface="Calibri" panose="020F0502020204030204" pitchFamily="34" charset="0"/>
              </a:rPr>
              <a:t>Lobentanzer</a:t>
            </a:r>
            <a:endParaRPr lang="de-DE" sz="1000" dirty="0">
              <a:latin typeface="Calibri" panose="020F0502020204030204" pitchFamily="34" charset="0"/>
              <a:cs typeface="Calibri" panose="020F0502020204030204" pitchFamily="34" charset="0"/>
            </a:endParaRPr>
          </a:p>
          <a:p>
            <a:r>
              <a:rPr lang="de-DE" sz="1000" i="1" dirty="0">
                <a:latin typeface="Calibri" panose="020F0502020204030204" pitchFamily="34" charset="0"/>
                <a:cs typeface="Calibri" panose="020F0502020204030204" pitchFamily="34" charset="0"/>
              </a:rPr>
              <a:t>Helmholtz Forschungszentrum für Gesundheit und Umwelt, TU München</a:t>
            </a:r>
          </a:p>
          <a:p>
            <a:endParaRPr lang="de-DE" sz="1000" dirty="0">
              <a:latin typeface="Calibri" panose="020F0502020204030204" pitchFamily="34" charset="0"/>
              <a:cs typeface="Calibri" panose="020F0502020204030204" pitchFamily="34" charset="0"/>
            </a:endParaRPr>
          </a:p>
        </p:txBody>
      </p:sp>
      <p:sp>
        <p:nvSpPr>
          <p:cNvPr id="22" name="Rectangle 3"/>
          <p:cNvSpPr>
            <a:spLocks noChangeArrowheads="1"/>
          </p:cNvSpPr>
          <p:nvPr/>
        </p:nvSpPr>
        <p:spPr bwMode="auto">
          <a:xfrm>
            <a:off x="7612663" y="5404019"/>
            <a:ext cx="2610837" cy="5078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0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Dr. Abdallah </a:t>
            </a:r>
            <a:r>
              <a:rPr kumimoji="0" lang="de-DE" altLang="de-DE" sz="10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El Ali</a:t>
            </a:r>
          </a:p>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000" b="0" i="1"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Zentrum</a:t>
            </a:r>
            <a:r>
              <a:rPr kumimoji="0" lang="de-DE" altLang="de-DE" sz="1000" b="0" i="1" u="none" strike="noStrike" cap="none" normalizeH="0" dirty="0" smtClean="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 für Wirtschaft und Informatik,</a:t>
            </a:r>
            <a:r>
              <a:rPr kumimoji="0" lang="de-DE" altLang="de-DE" sz="1000" b="0" i="1"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 Universität Utrecht</a:t>
            </a:r>
            <a:r>
              <a:rPr lang="de-DE" altLang="de-DE" sz="1000" i="1" dirty="0" smtClean="0">
                <a:latin typeface="Calibri" panose="020F0502020204030204" pitchFamily="34" charset="0"/>
                <a:cs typeface="Calibri" panose="020F0502020204030204" pitchFamily="34" charset="0"/>
              </a:rPr>
              <a:t>, Niederlande</a:t>
            </a:r>
            <a:endParaRPr kumimoji="0" lang="de-DE" altLang="de-DE" sz="1000" b="0" i="1" u="none" strike="noStrike" cap="none" normalizeH="0" baseline="0" dirty="0" smtClean="0">
              <a:ln>
                <a:noFill/>
              </a:ln>
              <a:solidFill>
                <a:schemeClr val="tx1"/>
              </a:solidFill>
              <a:effectLst/>
              <a:latin typeface="Calibri" panose="020F0502020204030204" pitchFamily="34" charset="0"/>
              <a:cs typeface="Calibri" panose="020F0502020204030204" pitchFamily="34" charset="0"/>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365</Words>
  <Application>Microsoft Office PowerPoint</Application>
  <PresentationFormat>Benutzerdefiniert</PresentationFormat>
  <Paragraphs>61</Paragraphs>
  <Slides>2</Slides>
  <Notes>0</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2</vt:i4>
      </vt:variant>
    </vt:vector>
  </HeadingPairs>
  <TitlesOfParts>
    <vt:vector size="10" baseType="lpstr">
      <vt:lpstr>Calibri (MS) Bold Italics</vt:lpstr>
      <vt:lpstr>Calibri (MS) Italics</vt:lpstr>
      <vt:lpstr>Arial</vt:lpstr>
      <vt:lpstr>Calibri (MS)</vt:lpstr>
      <vt:lpstr>Calibri Light</vt:lpstr>
      <vt:lpstr>Calibri</vt:lpstr>
      <vt:lpstr>Calibri (MS) Bold</vt:lpstr>
      <vt:lpstr>Office Theme</vt:lpstr>
      <vt:lpstr>PowerPoint-Präsentation</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Mountaineering Guide Trifold Brochure in Pink White Modern Minimalist Style</dc:title>
  <dc:creator>Valiakhmetova, Dina</dc:creator>
  <cp:lastModifiedBy>Binsfeld, Franka</cp:lastModifiedBy>
  <cp:revision>22</cp:revision>
  <dcterms:created xsi:type="dcterms:W3CDTF">2006-08-16T00:00:00Z</dcterms:created>
  <dcterms:modified xsi:type="dcterms:W3CDTF">2026-09-21T13:20:26Z</dcterms:modified>
  <dc:identifier>DAHP_j-e1P0</dc:identifier>
</cp:coreProperties>
</file>